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4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CC7"/>
    <a:srgbClr val="80C0E0"/>
    <a:srgbClr val="44C6E0"/>
    <a:srgbClr val="003366"/>
    <a:srgbClr val="008000"/>
    <a:srgbClr val="006600"/>
    <a:srgbClr val="339933"/>
    <a:srgbClr val="339966"/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694" autoAdjust="0"/>
  </p:normalViewPr>
  <p:slideViewPr>
    <p:cSldViewPr snapToGrid="0" showGuides="1">
      <p:cViewPr varScale="1">
        <p:scale>
          <a:sx n="74" d="100"/>
          <a:sy n="74" d="100"/>
        </p:scale>
        <p:origin x="492" y="96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02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62FC35-6E1B-4E70-B4A8-2E177641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83509-45F4-4A33-B377-E4DC335B00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31CA1-EEC8-4E8D-8F53-590E0F575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6E2CA-99BE-4DC0-9A95-E0C0A0CA9309}" type="slidenum">
              <a:rPr lang="nl-BE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104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42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31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45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65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225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49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86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2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387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09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Erratum: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/>
              <a:t>Op p. 139 klopt de opgave van oefening H4.4. niet helemaal: naast ‘DATA_WAVE1_CenW.sav’ moet ook ‘DATA_oefening414_add_variables.sav’ geopend worden, en niet ‘DATA_oefening415_add_variables.sav’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75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86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48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01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4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Type niet verwarren met </a:t>
            </a:r>
            <a:r>
              <a:rPr lang="nl-BE" dirty="0" err="1"/>
              <a:t>measure</a:t>
            </a:r>
            <a:r>
              <a:rPr lang="nl-BE" dirty="0"/>
              <a:t>: type heeft niets te maken met meetniveau. Op Stringvariabelen kunnen geen analyses uitgevoerd worden.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42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95684"/>
            <a:ext cx="17338675" cy="56027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12340" y="2298145"/>
            <a:ext cx="12742426" cy="2359800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4400" b="1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108537" y="350729"/>
            <a:ext cx="12841549" cy="671961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3400" b="1" i="0" u="sng" cap="small" baseline="0">
                <a:solidFill>
                  <a:srgbClr val="003366"/>
                </a:solidFill>
                <a:uFill>
                  <a:solidFill>
                    <a:schemeClr val="bg1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71DE22-9699-4EAF-9087-24565B509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" y="-1248325"/>
            <a:ext cx="3312270" cy="4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B8233FCF-C78E-47A1-9466-4CB05FC00861}"/>
              </a:ext>
            </a:extLst>
          </p:cNvPr>
          <p:cNvSpPr/>
          <p:nvPr userDrawn="1"/>
        </p:nvSpPr>
        <p:spPr>
          <a:xfrm>
            <a:off x="712340" y="8068235"/>
            <a:ext cx="1708131" cy="1411941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Logo Large EN">
            <a:extLst>
              <a:ext uri="{FF2B5EF4-FFF2-40B4-BE49-F238E27FC236}">
                <a16:creationId xmlns:a16="http://schemas.microsoft.com/office/drawing/2014/main" id="{DD11DB78-BA8F-4D35-9786-54E14B77F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9" y="8863728"/>
            <a:ext cx="817818" cy="710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295" y="123499"/>
            <a:ext cx="14951312" cy="949564"/>
          </a:xfrm>
        </p:spPr>
        <p:txBody>
          <a:bodyPr/>
          <a:lstStyle>
            <a:lvl1pPr>
              <a:defRPr sz="3600" b="1" u="none" cap="small" baseline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63830" y="8959510"/>
            <a:ext cx="921880" cy="519289"/>
          </a:xfrm>
        </p:spPr>
        <p:txBody>
          <a:bodyPr/>
          <a:lstStyle/>
          <a:p>
            <a:fld id="{7AE184E0-0BD4-4705-A12B-9B71DDE63301}" type="slidenum">
              <a:rPr lang="en-GB" noProof="0"/>
              <a:t>‹nr.›</a:t>
            </a:fld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2331721" y="8981161"/>
            <a:ext cx="13722366" cy="475989"/>
          </a:xfrm>
        </p:spPr>
        <p:txBody>
          <a:bodyPr>
            <a:normAutofit/>
          </a:bodyPr>
          <a:lstStyle>
            <a:lvl1pPr marL="86400" indent="0" defTabSz="457200">
              <a:lnSpc>
                <a:spcPct val="120000"/>
              </a:lnSpc>
              <a:buFont typeface="Wingdings" panose="05000000000000000000" pitchFamily="2" charset="2"/>
              <a:buNone/>
              <a:defRPr sz="18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defTabSz="457200">
              <a:lnSpc>
                <a:spcPct val="120000"/>
              </a:lnSpc>
              <a:buFont typeface="Wingdings" panose="05000000000000000000" pitchFamily="2" charset="2"/>
              <a:buChar char="Ø"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4DC89-525A-4773-B9DF-6BE1A717F802}"/>
              </a:ext>
            </a:extLst>
          </p:cNvPr>
          <p:cNvCxnSpPr>
            <a:cxnSpLocks/>
          </p:cNvCxnSpPr>
          <p:nvPr userDrawn="1"/>
        </p:nvCxnSpPr>
        <p:spPr>
          <a:xfrm>
            <a:off x="327069" y="1445550"/>
            <a:ext cx="16741731" cy="0"/>
          </a:xfrm>
          <a:prstGeom prst="line">
            <a:avLst/>
          </a:prstGeom>
          <a:ln w="317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fbeelding 7">
            <a:extLst>
              <a:ext uri="{FF2B5EF4-FFF2-40B4-BE49-F238E27FC236}">
                <a16:creationId xmlns:a16="http://schemas.microsoft.com/office/drawing/2014/main" id="{9811080D-4FB2-4915-B4B2-1D8BF0E32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" y="-713705"/>
            <a:ext cx="2017657" cy="28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/>
              <a:t>29/09/2025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f23bceb302e54120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SPSS-WERKCOLLEGE </a:t>
            </a:r>
            <a:r>
              <a:rPr lang="nl-BE"/>
              <a:t>1 (03/10)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Assistent Fauve Duprez					AJ 2025-2026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27764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7E7-CCE5-4B36-80EE-D77250F9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beheren in </a:t>
            </a:r>
            <a:r>
              <a:rPr lang="nl-BE" i="1" dirty="0"/>
              <a:t>Data Editor</a:t>
            </a:r>
            <a:r>
              <a:rPr lang="nl-BE" dirty="0"/>
              <a:t>: SPSS-databestanden (.</a:t>
            </a:r>
            <a:r>
              <a:rPr lang="nl-BE" dirty="0" err="1"/>
              <a:t>sav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D13C-2B90-454C-8EDE-FBE329ED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Data View</a:t>
            </a:r>
          </a:p>
          <a:p>
            <a:r>
              <a:rPr lang="nl-BE" dirty="0"/>
              <a:t>Datamatrix</a:t>
            </a:r>
          </a:p>
          <a:p>
            <a:pPr lvl="1"/>
            <a:r>
              <a:rPr lang="nl-BE" dirty="0"/>
              <a:t>Variabelen in </a:t>
            </a:r>
            <a:r>
              <a:rPr lang="nl-BE" b="1" dirty="0"/>
              <a:t>kolommen</a:t>
            </a:r>
          </a:p>
          <a:p>
            <a:pPr lvl="1"/>
            <a:r>
              <a:rPr lang="nl-BE" dirty="0"/>
              <a:t>Onderzoekseenheden in de </a:t>
            </a:r>
            <a:r>
              <a:rPr lang="nl-BE" b="1" dirty="0"/>
              <a:t>rijen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1 rij = waarden van 1 respondent voor alle variabelen</a:t>
            </a:r>
          </a:p>
          <a:p>
            <a:pPr lvl="1"/>
            <a:r>
              <a:rPr lang="nl-BE" dirty="0"/>
              <a:t>Cf. opbouw Excel-tabblad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2247-FF6A-41CC-BDBA-B284478E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10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09486-9903-4024-B1E3-465940E5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51" y="1816273"/>
            <a:ext cx="7420874" cy="53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07E7-CCE5-4B36-80EE-D77250F9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beheren in </a:t>
            </a:r>
            <a:r>
              <a:rPr lang="nl-BE" i="1" dirty="0"/>
              <a:t>Data Editor</a:t>
            </a:r>
            <a:r>
              <a:rPr lang="nl-BE" dirty="0"/>
              <a:t>: SPSS-databestanden (.</a:t>
            </a:r>
            <a:r>
              <a:rPr lang="nl-BE" dirty="0" err="1"/>
              <a:t>sav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D13C-2B90-454C-8EDE-FBE329ED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 err="1"/>
              <a:t>Variable</a:t>
            </a:r>
            <a:r>
              <a:rPr lang="nl-BE" b="1" dirty="0"/>
              <a:t> View</a:t>
            </a:r>
          </a:p>
          <a:p>
            <a:pPr marL="86400" indent="0">
              <a:buNone/>
            </a:pPr>
            <a:r>
              <a:rPr lang="nl-BE" dirty="0"/>
              <a:t>≈ codeboek, overzicht van variabelen</a:t>
            </a:r>
          </a:p>
          <a:p>
            <a:pPr lvl="1"/>
            <a:r>
              <a:rPr lang="nl-BE" dirty="0"/>
              <a:t>Kenmerken van variabelen in </a:t>
            </a:r>
            <a:r>
              <a:rPr lang="nl-BE" b="1" dirty="0"/>
              <a:t>kolommen</a:t>
            </a:r>
          </a:p>
          <a:p>
            <a:pPr lvl="1"/>
            <a:r>
              <a:rPr lang="nl-BE" dirty="0"/>
              <a:t>Variabelen in </a:t>
            </a:r>
            <a:r>
              <a:rPr lang="nl-BE" b="1" dirty="0"/>
              <a:t>rijen</a:t>
            </a:r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pPr lvl="1"/>
            <a:endParaRPr lang="nl-BE" b="1" dirty="0"/>
          </a:p>
          <a:p>
            <a:r>
              <a:rPr lang="nl-BE" dirty="0"/>
              <a:t>1 rij = alle kenmerken van één variabele</a:t>
            </a:r>
          </a:p>
          <a:p>
            <a:pPr lvl="1"/>
            <a:r>
              <a:rPr lang="nl-BE" dirty="0"/>
              <a:t>Bv. naam (</a:t>
            </a:r>
            <a:r>
              <a:rPr lang="nl-BE" i="1" dirty="0"/>
              <a:t>Name</a:t>
            </a:r>
            <a:r>
              <a:rPr lang="nl-BE" dirty="0"/>
              <a:t>), beschrijving (</a:t>
            </a:r>
            <a:r>
              <a:rPr lang="nl-BE" i="1" dirty="0"/>
              <a:t>Label</a:t>
            </a:r>
            <a:r>
              <a:rPr lang="nl-BE" dirty="0"/>
              <a:t>), meetniveau (</a:t>
            </a:r>
            <a:r>
              <a:rPr lang="nl-BE" i="1" dirty="0" err="1"/>
              <a:t>Measure</a:t>
            </a:r>
            <a:r>
              <a:rPr lang="nl-BE" dirty="0"/>
              <a:t>), …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02247-FF6A-41CC-BDBA-B284478E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11</a:t>
            </a:fld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DE71D-B46C-42ED-9654-D157E5A37BC2}"/>
              </a:ext>
            </a:extLst>
          </p:cNvPr>
          <p:cNvGrpSpPr/>
          <p:nvPr/>
        </p:nvGrpSpPr>
        <p:grpSpPr>
          <a:xfrm>
            <a:off x="10283727" y="1804698"/>
            <a:ext cx="6727879" cy="5487352"/>
            <a:chOff x="4892411" y="1332039"/>
            <a:chExt cx="3977749" cy="2811633"/>
          </a:xfrm>
        </p:grpSpPr>
        <p:pic>
          <p:nvPicPr>
            <p:cNvPr id="12" name="Afbeelding 2">
              <a:extLst>
                <a:ext uri="{FF2B5EF4-FFF2-40B4-BE49-F238E27FC236}">
                  <a16:creationId xmlns:a16="http://schemas.microsoft.com/office/drawing/2014/main" id="{A8218FCD-085C-4085-8FEB-0D34CDBF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2411" y="1332039"/>
              <a:ext cx="3977749" cy="2127063"/>
            </a:xfrm>
            <a:prstGeom prst="rect">
              <a:avLst/>
            </a:prstGeom>
          </p:spPr>
        </p:pic>
        <p:pic>
          <p:nvPicPr>
            <p:cNvPr id="13" name="Afbeelding 4">
              <a:extLst>
                <a:ext uri="{FF2B5EF4-FFF2-40B4-BE49-F238E27FC236}">
                  <a16:creationId xmlns:a16="http://schemas.microsoft.com/office/drawing/2014/main" id="{5AC306F3-1215-4042-B0B8-8FE870DE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2748" y="3864315"/>
              <a:ext cx="1332674" cy="279357"/>
            </a:xfrm>
            <a:prstGeom prst="rect">
              <a:avLst/>
            </a:prstGeom>
          </p:spPr>
        </p:pic>
        <p:cxnSp>
          <p:nvCxnSpPr>
            <p:cNvPr id="14" name="Rechte verbindingslijn 6">
              <a:extLst>
                <a:ext uri="{FF2B5EF4-FFF2-40B4-BE49-F238E27FC236}">
                  <a16:creationId xmlns:a16="http://schemas.microsoft.com/office/drawing/2014/main" id="{661563F4-FF90-431F-8E6E-FF14489AD24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189" y="3355675"/>
              <a:ext cx="1712559" cy="78799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Rechte verbindingslijn 8">
              <a:extLst>
                <a:ext uri="{FF2B5EF4-FFF2-40B4-BE49-F238E27FC236}">
                  <a16:creationId xmlns:a16="http://schemas.microsoft.com/office/drawing/2014/main" id="{5524F1F0-A1EC-4142-B3F1-5AFD2A7A39BF}"/>
                </a:ext>
              </a:extLst>
            </p:cNvPr>
            <p:cNvCxnSpPr>
              <a:cxnSpLocks/>
            </p:cNvCxnSpPr>
            <p:nvPr/>
          </p:nvCxnSpPr>
          <p:spPr>
            <a:xfrm>
              <a:off x="5392994" y="3269226"/>
              <a:ext cx="2612428" cy="595089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30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/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12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4408-0D17-4918-B095-C7BB2339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SPSS-commando’s uitvoeren via dialoogvensters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7023-116B-4CCF-9452-F23AAF2C3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SPSS-commando</a:t>
            </a:r>
            <a:r>
              <a:rPr lang="nl-BE" dirty="0"/>
              <a:t> = een opdracht binnen SPSS </a:t>
            </a:r>
          </a:p>
          <a:p>
            <a:r>
              <a:rPr lang="nl-BE" dirty="0"/>
              <a:t>Via het schrijven van coderingen in de Syntax Editor (zie sectie 3.6)</a:t>
            </a:r>
          </a:p>
          <a:p>
            <a:pPr marL="86400" indent="0">
              <a:buNone/>
            </a:pPr>
            <a:r>
              <a:rPr lang="nl-BE" dirty="0"/>
              <a:t>		</a:t>
            </a:r>
          </a:p>
          <a:p>
            <a:pPr marL="86400" indent="0">
              <a:buNone/>
            </a:pPr>
            <a:r>
              <a:rPr lang="nl-BE" dirty="0"/>
              <a:t>					OF</a:t>
            </a:r>
          </a:p>
          <a:p>
            <a:pPr marL="86400" indent="0">
              <a:buNone/>
            </a:pPr>
            <a:endParaRPr lang="nl-BE" dirty="0"/>
          </a:p>
          <a:p>
            <a:r>
              <a:rPr lang="nl-BE" dirty="0"/>
              <a:t>Via de tabbladen in de menubalk:</a:t>
            </a:r>
          </a:p>
          <a:p>
            <a:pPr lvl="1"/>
            <a:r>
              <a:rPr lang="nl-BE" dirty="0"/>
              <a:t>Korte commando’s (bv. Save)</a:t>
            </a:r>
          </a:p>
          <a:p>
            <a:pPr lvl="1"/>
            <a:r>
              <a:rPr lang="nl-BE" dirty="0"/>
              <a:t>Vaak meer complexe commando’s:</a:t>
            </a:r>
          </a:p>
          <a:p>
            <a:pPr lvl="2"/>
            <a:r>
              <a:rPr lang="nl-BE" dirty="0"/>
              <a:t>Waarbij je moet kiezen tussen</a:t>
            </a:r>
            <a:br>
              <a:rPr lang="nl-BE" dirty="0"/>
            </a:br>
            <a:r>
              <a:rPr lang="nl-BE" dirty="0"/>
              <a:t>verschillende opties</a:t>
            </a:r>
          </a:p>
          <a:p>
            <a:pPr lvl="2"/>
            <a:r>
              <a:rPr lang="nl-BE" dirty="0"/>
              <a:t>De keuzes maak je via </a:t>
            </a:r>
            <a:r>
              <a:rPr lang="nl-BE" b="1" dirty="0"/>
              <a:t>dialoogvensters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5392-00B6-40C0-B435-1A8150BB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13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D366A-4D34-4604-BDA4-A4F8D8BB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191" y="3403799"/>
            <a:ext cx="6977415" cy="362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0A30-5A24-48E3-822F-3F7256D3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SPSS-commando’s uitvoeren via dialoogvensters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342C-B333-4601-AAA0-CD771E20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Dialoogvensters</a:t>
            </a:r>
            <a:r>
              <a:rPr lang="nl-BE" dirty="0"/>
              <a:t> = pop-up vensters om meer details aan te geven bij SPSS-commando</a:t>
            </a:r>
          </a:p>
          <a:p>
            <a:pPr lvl="1"/>
            <a:r>
              <a:rPr lang="nl-BE" dirty="0"/>
              <a:t>Bv. </a:t>
            </a:r>
            <a:r>
              <a:rPr lang="nl-BE" i="1" dirty="0" err="1"/>
              <a:t>Analyze</a:t>
            </a:r>
            <a:r>
              <a:rPr lang="nl-BE" dirty="0"/>
              <a:t> ›› </a:t>
            </a:r>
            <a:r>
              <a:rPr lang="nl-BE" i="1" dirty="0" err="1"/>
              <a:t>Descriptives</a:t>
            </a:r>
            <a:r>
              <a:rPr lang="nl-BE" dirty="0"/>
              <a:t> ›› </a:t>
            </a:r>
            <a:r>
              <a:rPr lang="nl-BE" i="1" dirty="0" err="1"/>
              <a:t>Frequencies</a:t>
            </a:r>
            <a:endParaRPr lang="nl-BE" i="1" dirty="0"/>
          </a:p>
          <a:p>
            <a:endParaRPr lang="nl-BE" dirty="0"/>
          </a:p>
          <a:p>
            <a:r>
              <a:rPr lang="nl-BE" dirty="0"/>
              <a:t>Noodzakelijke details aangeven voor je het commando kunt uitvoeren</a:t>
            </a:r>
          </a:p>
          <a:p>
            <a:pPr lvl="1"/>
            <a:r>
              <a:rPr lang="nl-BE" dirty="0"/>
              <a:t>Bv. welke variabelen wil je analyseren</a:t>
            </a:r>
          </a:p>
          <a:p>
            <a:pPr lvl="1"/>
            <a:endParaRPr lang="nl-BE" dirty="0"/>
          </a:p>
          <a:p>
            <a:r>
              <a:rPr lang="nl-BE" dirty="0"/>
              <a:t>Optionele zaken aanduiden/veranderen</a:t>
            </a:r>
          </a:p>
          <a:p>
            <a:pPr lvl="1"/>
            <a:r>
              <a:rPr lang="nl-BE" dirty="0"/>
              <a:t>Via de blauwe knoppen (bv. </a:t>
            </a:r>
            <a:r>
              <a:rPr lang="nl-BE" i="1" dirty="0" err="1"/>
              <a:t>Statistics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De standaardopties voldoen echter vaak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6D52-540C-49E7-A9A4-A0C3DF07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14</a:t>
            </a:fld>
            <a:endParaRPr lang="en-GB" noProof="0" dirty="0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16632381-AB12-41BE-A5D7-F200F61B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816" y="4736601"/>
            <a:ext cx="7159790" cy="40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/>
              <a:t>3.5. Output interpreteren in </a:t>
            </a:r>
            <a:r>
              <a:rPr lang="nl-BE" i="1" dirty="0"/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528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2A22-83FC-487E-867F-1815ADCB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Output interpreteren in de Output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74129-5081-47D5-8F8C-4A70785DD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i="1" dirty="0"/>
              <a:t>Output Viewer </a:t>
            </a:r>
            <a:r>
              <a:rPr lang="nl-BE" dirty="0"/>
              <a:t>= Tweede hoofdvenster (naast</a:t>
            </a:r>
            <a:r>
              <a:rPr lang="nl-BE" i="1" dirty="0"/>
              <a:t> Data Editor</a:t>
            </a:r>
            <a:r>
              <a:rPr lang="nl-BE" dirty="0"/>
              <a:t>)</a:t>
            </a:r>
          </a:p>
          <a:p>
            <a:pPr marL="86400" indent="0">
              <a:buNone/>
            </a:pPr>
            <a:endParaRPr lang="nl-BE" sz="1400" dirty="0"/>
          </a:p>
          <a:p>
            <a:r>
              <a:rPr lang="nl-BE" b="1" dirty="0" err="1"/>
              <a:t>Outputs</a:t>
            </a:r>
            <a:r>
              <a:rPr lang="nl-BE" dirty="0"/>
              <a:t> verschijnen hier:</a:t>
            </a:r>
          </a:p>
          <a:p>
            <a:pPr lvl="1"/>
            <a:r>
              <a:rPr lang="nl-BE" dirty="0"/>
              <a:t>Resultaten van SPSS-commando’s (bv. tabellen of figuren)</a:t>
            </a:r>
          </a:p>
          <a:p>
            <a:pPr lvl="1"/>
            <a:r>
              <a:rPr lang="nl-BE" dirty="0"/>
              <a:t>Ook foutmeldingen (het commando werd niet uitgevoerd)</a:t>
            </a:r>
          </a:p>
          <a:p>
            <a:r>
              <a:rPr lang="nl-BE" dirty="0"/>
              <a:t>Via dubbelklikken de output verder aanpassen</a:t>
            </a:r>
          </a:p>
          <a:p>
            <a:pPr lvl="1"/>
            <a:r>
              <a:rPr lang="nl-BE" dirty="0"/>
              <a:t>Bv. </a:t>
            </a:r>
            <a:r>
              <a:rPr lang="nl-BE" i="1" dirty="0"/>
              <a:t>Chart Editor </a:t>
            </a:r>
            <a:r>
              <a:rPr lang="nl-BE" dirty="0"/>
              <a:t>(zie hoofdstuk 7)</a:t>
            </a:r>
          </a:p>
          <a:p>
            <a:r>
              <a:rPr lang="nl-BE" dirty="0"/>
              <a:t>Opslaan met .spv extensie</a:t>
            </a:r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9E478-8134-4549-8F06-CD336FF3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16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60F5C-7F97-4EE5-8D9C-E0EC3AF5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963" y="4722471"/>
            <a:ext cx="6724808" cy="47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/>
              <a:t>3.6. Overzicht bewaren via </a:t>
            </a:r>
            <a:r>
              <a:rPr lang="nl-BE" i="1" dirty="0"/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4935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Commando’s uitvoeren</a:t>
            </a:r>
          </a:p>
          <a:p>
            <a:r>
              <a:rPr lang="nl-BE" b="1" dirty="0"/>
              <a:t>Optie 1: </a:t>
            </a:r>
            <a:r>
              <a:rPr lang="nl-BE" dirty="0"/>
              <a:t>Op </a:t>
            </a:r>
            <a:r>
              <a:rPr lang="nl-BE" b="1" i="1" dirty="0"/>
              <a:t>OK</a:t>
            </a:r>
            <a:r>
              <a:rPr lang="nl-BE" dirty="0"/>
              <a:t> klikken in dialoogvenster</a:t>
            </a:r>
          </a:p>
          <a:p>
            <a:pPr lvl="1"/>
            <a:r>
              <a:rPr lang="nl-BE" b="1" dirty="0"/>
              <a:t>Meteen uitvoeren</a:t>
            </a:r>
            <a:r>
              <a:rPr lang="nl-BE" dirty="0"/>
              <a:t>, resultaat zichtbaar in </a:t>
            </a:r>
            <a:r>
              <a:rPr lang="nl-BE" i="1" dirty="0"/>
              <a:t>Output Viewer</a:t>
            </a:r>
          </a:p>
          <a:p>
            <a:pPr lvl="1"/>
            <a:r>
              <a:rPr lang="nl-BE" dirty="0"/>
              <a:t>Oké bij eenvoudige analyses, maar snel onoverzichtelijk bij complexe commando’s</a:t>
            </a:r>
            <a:br>
              <a:rPr lang="nl-BE" dirty="0"/>
            </a:br>
            <a:endParaRPr lang="nl-BE" dirty="0"/>
          </a:p>
          <a:p>
            <a:r>
              <a:rPr lang="nl-BE" b="1" dirty="0"/>
              <a:t>Optie 2: </a:t>
            </a:r>
            <a:r>
              <a:rPr lang="nl-BE" dirty="0"/>
              <a:t>Op </a:t>
            </a:r>
            <a:r>
              <a:rPr lang="nl-BE" b="1" i="1" dirty="0"/>
              <a:t>Paste</a:t>
            </a:r>
            <a:r>
              <a:rPr lang="nl-BE" dirty="0"/>
              <a:t> klikken in dialoogvenster</a:t>
            </a:r>
          </a:p>
          <a:p>
            <a:pPr lvl="1"/>
            <a:r>
              <a:rPr lang="nl-BE" dirty="0"/>
              <a:t>Het script of de code achter SPSS-commando wordt </a:t>
            </a:r>
            <a:r>
              <a:rPr lang="nl-BE" b="1" dirty="0"/>
              <a:t>niet meteen </a:t>
            </a:r>
            <a:r>
              <a:rPr lang="nl-BE" dirty="0"/>
              <a:t>uitgevoerd</a:t>
            </a:r>
            <a:br>
              <a:rPr lang="nl-BE" dirty="0"/>
            </a:br>
            <a:r>
              <a:rPr lang="nl-BE" dirty="0"/>
              <a:t>maar </a:t>
            </a:r>
            <a:r>
              <a:rPr lang="nl-BE" b="1" dirty="0"/>
              <a:t>bewaard om later uit te voeren</a:t>
            </a:r>
          </a:p>
          <a:p>
            <a:pPr lvl="1"/>
            <a:r>
              <a:rPr lang="nl-BE" dirty="0"/>
              <a:t>Het SPSS-commando wordt </a:t>
            </a:r>
            <a:r>
              <a:rPr lang="nl-BE" b="1" dirty="0"/>
              <a:t>geplakt</a:t>
            </a:r>
            <a:r>
              <a:rPr lang="nl-BE" dirty="0"/>
              <a:t> in een apart venster, de </a:t>
            </a:r>
            <a:r>
              <a:rPr lang="nl-BE" b="1" i="1" dirty="0"/>
              <a:t>Syntax Editor</a:t>
            </a:r>
          </a:p>
          <a:p>
            <a:endParaRPr lang="nl-BE" dirty="0"/>
          </a:p>
          <a:p>
            <a:r>
              <a:rPr lang="nl-BE" b="1" dirty="0"/>
              <a:t>Optie 3: Zelf script/coderingen </a:t>
            </a:r>
            <a:r>
              <a:rPr lang="nl-BE" dirty="0"/>
              <a:t>van SPSS-commando’s </a:t>
            </a:r>
            <a:r>
              <a:rPr lang="nl-BE" b="1" dirty="0"/>
              <a:t>uitschrijven</a:t>
            </a:r>
            <a:r>
              <a:rPr lang="nl-BE" dirty="0"/>
              <a:t> in </a:t>
            </a:r>
            <a:r>
              <a:rPr lang="nl-BE" b="1" i="1" dirty="0"/>
              <a:t>Syntax 	Editor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523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i="1" dirty="0"/>
              <a:t>Syntax Editor</a:t>
            </a:r>
          </a:p>
          <a:p>
            <a:r>
              <a:rPr lang="nl-BE" b="1" dirty="0"/>
              <a:t>Openen via </a:t>
            </a:r>
            <a:r>
              <a:rPr lang="nl-BE" i="1" dirty="0"/>
              <a:t>File ›› New ›› Syntax</a:t>
            </a:r>
          </a:p>
          <a:p>
            <a:pPr marL="86400" indent="0">
              <a:buNone/>
            </a:pPr>
            <a:r>
              <a:rPr lang="nl-BE" dirty="0"/>
              <a:t>		of </a:t>
            </a:r>
          </a:p>
          <a:p>
            <a:r>
              <a:rPr lang="nl-BE" dirty="0"/>
              <a:t>Openen door in een dialoogvenster op </a:t>
            </a:r>
            <a:r>
              <a:rPr lang="nl-BE" b="1" i="1" dirty="0"/>
              <a:t>Paste</a:t>
            </a:r>
            <a:r>
              <a:rPr lang="nl-BE" dirty="0"/>
              <a:t> </a:t>
            </a:r>
          </a:p>
          <a:p>
            <a:pPr marL="86400" indent="0">
              <a:buNone/>
            </a:pPr>
            <a:r>
              <a:rPr lang="nl-BE" dirty="0"/>
              <a:t>	 te drukken i.p.v. </a:t>
            </a:r>
            <a:r>
              <a:rPr lang="nl-BE" i="1" dirty="0"/>
              <a:t>OK</a:t>
            </a:r>
            <a:br>
              <a:rPr lang="nl-BE" dirty="0"/>
            </a:br>
            <a:endParaRPr lang="nl-BE" dirty="0"/>
          </a:p>
          <a:p>
            <a:r>
              <a:rPr lang="nl-BE" dirty="0"/>
              <a:t>Bv. </a:t>
            </a:r>
            <a:r>
              <a:rPr lang="nl-BE" i="1" dirty="0" err="1"/>
              <a:t>Frequencies</a:t>
            </a:r>
            <a:r>
              <a:rPr lang="nl-BE" dirty="0"/>
              <a:t>-commando</a:t>
            </a:r>
          </a:p>
          <a:p>
            <a:pPr lvl="1"/>
            <a:r>
              <a:rPr lang="nl-BE" dirty="0"/>
              <a:t>Selecteren met tekstcursor</a:t>
            </a:r>
          </a:p>
          <a:p>
            <a:pPr lvl="1"/>
            <a:r>
              <a:rPr lang="nl-BE" dirty="0"/>
              <a:t>Uitvoeren via groene sneltoets </a:t>
            </a:r>
            <a:r>
              <a:rPr lang="nl-BE" b="1" i="1" dirty="0"/>
              <a:t>Run</a:t>
            </a:r>
            <a:r>
              <a:rPr lang="nl-BE" dirty="0"/>
              <a:t>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19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507385F-DAE5-4E48-9095-16DF6520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763" y="1787658"/>
            <a:ext cx="6446402" cy="4166144"/>
          </a:xfrm>
          <a:prstGeom prst="rect">
            <a:avLst/>
          </a:prstGeom>
        </p:spPr>
      </p:pic>
      <p:pic>
        <p:nvPicPr>
          <p:cNvPr id="7" name="Afbeelding 2">
            <a:extLst>
              <a:ext uri="{FF2B5EF4-FFF2-40B4-BE49-F238E27FC236}">
                <a16:creationId xmlns:a16="http://schemas.microsoft.com/office/drawing/2014/main" id="{26ADF2C0-5B97-4658-AE54-1771311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73" y="6381871"/>
            <a:ext cx="8435797" cy="30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7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H03 introductie </a:t>
            </a:r>
            <a:r>
              <a:rPr lang="nl-BE" dirty="0"/>
              <a:t>Tot SPSS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6D19-A9CF-4590-BC96-B5918868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2FD4-928E-46FD-9468-1B4A78BD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65" y="1816272"/>
            <a:ext cx="17185710" cy="7640877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Waarom Syntax gebruiken?</a:t>
            </a:r>
            <a:endParaRPr lang="nl-BE" dirty="0"/>
          </a:p>
          <a:p>
            <a:r>
              <a:rPr lang="nl-BE" b="1" dirty="0"/>
              <a:t>Tijdswinst</a:t>
            </a:r>
            <a:r>
              <a:rPr lang="nl-BE" dirty="0"/>
              <a:t> als je dezelfde commando’s meerdere keren moet uitvoeren</a:t>
            </a:r>
          </a:p>
          <a:p>
            <a:pPr lvl="1"/>
            <a:r>
              <a:rPr lang="nl-BE" dirty="0"/>
              <a:t>Zelf commando’s typen, bewerken, kopiëren en plakken</a:t>
            </a:r>
          </a:p>
          <a:p>
            <a:pPr lvl="1"/>
            <a:r>
              <a:rPr lang="nl-BE" b="1" dirty="0"/>
              <a:t>Let op: </a:t>
            </a:r>
            <a:r>
              <a:rPr lang="nl-BE" dirty="0"/>
              <a:t>punt noodzakelijk op het einde van elk commando (anders niet uitvoerbaar)</a:t>
            </a:r>
          </a:p>
          <a:p>
            <a:pPr lvl="1"/>
            <a:endParaRPr lang="nl-BE" dirty="0"/>
          </a:p>
          <a:p>
            <a:r>
              <a:rPr lang="nl-BE" b="1" dirty="0"/>
              <a:t>Overzicht en structuur </a:t>
            </a:r>
            <a:r>
              <a:rPr lang="nl-BE" dirty="0"/>
              <a:t>in je analyses: wat doe je en waarom?</a:t>
            </a:r>
          </a:p>
          <a:p>
            <a:pPr lvl="1"/>
            <a:r>
              <a:rPr lang="nl-BE" dirty="0"/>
              <a:t>Alle commando’s structureren via tussentitels en beschrijvingen</a:t>
            </a:r>
          </a:p>
          <a:p>
            <a:pPr lvl="1"/>
            <a:r>
              <a:rPr lang="nl-BE" dirty="0"/>
              <a:t>Gebruik hiervoor een asterisk (*) aan het begin van elke regel, een punt (.) op het einde</a:t>
            </a:r>
          </a:p>
          <a:p>
            <a:endParaRPr lang="nl-BE" dirty="0"/>
          </a:p>
          <a:p>
            <a:r>
              <a:rPr lang="nl-BE" dirty="0"/>
              <a:t>Zorgt voor gestructureerd outputbestand en transparantie</a:t>
            </a:r>
          </a:p>
          <a:p>
            <a:pPr lvl="1"/>
            <a:r>
              <a:rPr lang="nl-BE" dirty="0"/>
              <a:t>Eender wie kan makkelijk volgen wat je gedaan hebt (ter controle of om te helpen)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9A77-2C17-4F7A-AD51-C43920C4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20</a:t>
            </a:fld>
            <a:endParaRPr lang="en-GB" noProof="0" dirty="0"/>
          </a:p>
        </p:txBody>
      </p:sp>
      <p:pic>
        <p:nvPicPr>
          <p:cNvPr id="8" name="Afbeelding 3">
            <a:extLst>
              <a:ext uri="{FF2B5EF4-FFF2-40B4-BE49-F238E27FC236}">
                <a16:creationId xmlns:a16="http://schemas.microsoft.com/office/drawing/2014/main" id="{15ECE021-44C4-4F5D-AADD-D28863FD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254784" y="1745685"/>
            <a:ext cx="1469986" cy="15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7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9DDB-340D-44AA-996D-9A2803C0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Het overzicht bewaren via de </a:t>
            </a:r>
            <a:r>
              <a:rPr lang="nl-BE" i="1" dirty="0"/>
              <a:t>Syntax Editor 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D71-847C-4F34-9C2B-9696106E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Voorbeeld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BC2BF-272D-40E7-AB9B-9A249B9C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21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3D23390D-C040-4CCA-AB68-F6A91E6A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96" y="1998511"/>
            <a:ext cx="11015896" cy="63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5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/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065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C901-3C21-4EDF-B99F-736C3E7E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 afsluiten: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0E86E-2E22-468F-9758-397A6D28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489773"/>
          </a:xfrm>
          <a:noFill/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Tips &amp; tricks</a:t>
            </a:r>
          </a:p>
          <a:p>
            <a:r>
              <a:rPr lang="nl-BE" dirty="0"/>
              <a:t>Werk met </a:t>
            </a:r>
            <a:r>
              <a:rPr lang="nl-BE" b="1" dirty="0"/>
              <a:t>gestructureerde bestandsnamen </a:t>
            </a:r>
          </a:p>
          <a:p>
            <a:pPr lvl="1"/>
            <a:r>
              <a:rPr lang="nl-BE" dirty="0"/>
              <a:t>Datum laatste bewerking, initialen wie er laatst aan werkte, …</a:t>
            </a:r>
          </a:p>
          <a:p>
            <a:pPr lvl="2"/>
            <a:r>
              <a:rPr lang="nl-BE" sz="2400" dirty="0"/>
              <a:t>Bv. “2024_10_18_Syntax SCAN </a:t>
            </a:r>
            <a:r>
              <a:rPr lang="nl-BE" sz="2400" dirty="0" err="1"/>
              <a:t>studie_WH.sps</a:t>
            </a:r>
            <a:r>
              <a:rPr lang="nl-BE" sz="2400" dirty="0"/>
              <a:t>”</a:t>
            </a:r>
            <a:br>
              <a:rPr lang="nl-BE" sz="2400" dirty="0"/>
            </a:br>
            <a:endParaRPr lang="nl-BE" sz="1500" dirty="0"/>
          </a:p>
          <a:p>
            <a:r>
              <a:rPr lang="nl-BE" dirty="0"/>
              <a:t>Sla tussendoor </a:t>
            </a:r>
            <a:r>
              <a:rPr lang="nl-BE" b="1" dirty="0"/>
              <a:t>verschillende versies </a:t>
            </a:r>
            <a:r>
              <a:rPr lang="nl-BE" dirty="0"/>
              <a:t>op van eenzelfde bestand bij data-cleaning of analyses</a:t>
            </a:r>
          </a:p>
          <a:p>
            <a:pPr lvl="1"/>
            <a:r>
              <a:rPr lang="nl-BE" dirty="0"/>
              <a:t>Sommige analyses onomkeerbaar: gevaarlijk bij fouten!</a:t>
            </a:r>
          </a:p>
          <a:p>
            <a:pPr lvl="2"/>
            <a:r>
              <a:rPr lang="nl-BE" sz="2400" dirty="0"/>
              <a:t>Bv. “2024_10_18_ DATA C&amp;W studie_ruw_n2540.sav”</a:t>
            </a:r>
            <a:br>
              <a:rPr lang="nl-BE" sz="2400" dirty="0"/>
            </a:br>
            <a:br>
              <a:rPr lang="nl-BE" sz="1100" dirty="0"/>
            </a:br>
            <a:r>
              <a:rPr lang="nl-BE" sz="2400" dirty="0"/>
              <a:t>	   “2024_10_18_ DATA C&amp;W studie_clean_n2020_kpo_V01.sav”</a:t>
            </a:r>
            <a:br>
              <a:rPr lang="nl-BE" sz="2400" dirty="0"/>
            </a:br>
            <a:br>
              <a:rPr lang="nl-BE" sz="1000" dirty="0"/>
            </a:br>
            <a:r>
              <a:rPr lang="nl-BE" sz="2400" dirty="0"/>
              <a:t>	   “2024_10_18_ DATA C&amp;W studie_clean_n2020_kpo_V02.sav”</a:t>
            </a:r>
            <a:br>
              <a:rPr lang="nl-BE" dirty="0"/>
            </a:br>
            <a:endParaRPr lang="nl-BE" sz="1500" dirty="0"/>
          </a:p>
          <a:p>
            <a:r>
              <a:rPr lang="nl-BE" b="1" dirty="0"/>
              <a:t>Bewaar kopieën van je originele dataset!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6600F-7E67-480C-813C-F3E8C1F7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23</a:t>
            </a:fld>
            <a:endParaRPr lang="en-GB" noProof="0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3F9D2242-BDC2-40F7-B8A3-EBB5A06A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846" y="5450758"/>
            <a:ext cx="4080760" cy="22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9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/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989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B3CF-A93F-49C5-BC16-A48EE752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B2A8-347A-4B66-81D5-8BA73EC8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Zie handboek en QR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9BC12-2152-46F1-BAF2-A3DEB56F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742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8B7A-3168-440C-A60C-A03693116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H04 Databeheer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E6360-0905-4150-BEDD-4BF877AD2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Prof. dr. </a:t>
            </a:r>
            <a:r>
              <a:rPr lang="nl-BE"/>
              <a:t>Wim Hardyns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DBEE7-7DB1-4468-A19F-EE1EC696A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BE" dirty="0"/>
              <a:t>Toegepaste data-analyse en rapportage</a:t>
            </a:r>
          </a:p>
        </p:txBody>
      </p:sp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38783-0FCF-4D65-BA80-59481C0F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A21F0F-B1F9-40DB-B211-B5F9CA6C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6400" indent="0">
              <a:buNone/>
            </a:pPr>
            <a:r>
              <a:rPr lang="nl-BE" b="1" dirty="0"/>
              <a:t>SPSS: 	softwarepakket om statistische analyses uit te voeren</a:t>
            </a:r>
          </a:p>
          <a:p>
            <a:pPr marL="86400" indent="0">
              <a:buNone/>
            </a:pPr>
            <a:r>
              <a:rPr lang="nl-BE" b="1" dirty="0"/>
              <a:t>			op de verzamelde steekproefgegevens</a:t>
            </a:r>
          </a:p>
          <a:p>
            <a:endParaRPr lang="nl-BE" dirty="0"/>
          </a:p>
          <a:p>
            <a:pPr marL="86400" indent="0">
              <a:buNone/>
            </a:pPr>
            <a:r>
              <a:rPr lang="nl-BE" dirty="0"/>
              <a:t>	MAAR</a:t>
            </a:r>
          </a:p>
          <a:p>
            <a:endParaRPr lang="nl-BE" dirty="0"/>
          </a:p>
          <a:p>
            <a:r>
              <a:rPr lang="nl-BE" dirty="0"/>
              <a:t>Steekproefgegevens zijn </a:t>
            </a:r>
            <a:r>
              <a:rPr lang="nl-BE" b="1" dirty="0"/>
              <a:t>zelden meteen kant-en-klare datasets</a:t>
            </a:r>
            <a:r>
              <a:rPr lang="nl-BE" dirty="0"/>
              <a:t>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Gegevens manueel invoeren of importeren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Data cleaning:</a:t>
            </a:r>
          </a:p>
          <a:p>
            <a:pPr lvl="2"/>
            <a:r>
              <a:rPr lang="nl-BE" dirty="0"/>
              <a:t>Controleren op fouten via frequentietabellen</a:t>
            </a:r>
          </a:p>
          <a:p>
            <a:pPr lvl="2"/>
            <a:r>
              <a:rPr lang="nl-BE" dirty="0"/>
              <a:t>Cases met veel ontbrekende waarden verwijderen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/>
              <a:t>Bewerken van databestand indien nodig:</a:t>
            </a:r>
          </a:p>
          <a:p>
            <a:pPr lvl="2"/>
            <a:r>
              <a:rPr lang="nl-BE" dirty="0"/>
              <a:t>Databestanden samenvoegen</a:t>
            </a:r>
          </a:p>
          <a:p>
            <a:pPr lvl="2"/>
            <a:r>
              <a:rPr lang="nl-BE" dirty="0"/>
              <a:t>Tijdelijk filteren of verwijderen van cases</a:t>
            </a:r>
          </a:p>
          <a:p>
            <a:pPr lvl="2"/>
            <a:r>
              <a:rPr lang="nl-BE" dirty="0"/>
              <a:t>Databestand splitsen om groepen te vergelijken in elke analyse</a:t>
            </a:r>
          </a:p>
          <a:p>
            <a:pPr marL="1234350" lvl="1" indent="-51435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7D42FE-5022-40B8-AF39-02BD7227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28</a:t>
            </a:fld>
            <a:endParaRPr lang="en-GB" noProof="0" dirty="0"/>
          </a:p>
        </p:txBody>
      </p:sp>
      <p:pic>
        <p:nvPicPr>
          <p:cNvPr id="6" name="Afbeelding 2">
            <a:extLst>
              <a:ext uri="{FF2B5EF4-FFF2-40B4-BE49-F238E27FC236}">
                <a16:creationId xmlns:a16="http://schemas.microsoft.com/office/drawing/2014/main" id="{86F51AF3-7B97-4738-8DE0-EDA3F40C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815" y="1816273"/>
            <a:ext cx="1637132" cy="1227849"/>
          </a:xfrm>
          <a:prstGeom prst="rect">
            <a:avLst/>
          </a:prstGeom>
        </p:spPr>
      </p:pic>
      <p:pic>
        <p:nvPicPr>
          <p:cNvPr id="7" name="Picture 16" descr="Spss Logo Png, Transparent Png - kindpng">
            <a:extLst>
              <a:ext uri="{FF2B5EF4-FFF2-40B4-BE49-F238E27FC236}">
                <a16:creationId xmlns:a16="http://schemas.microsoft.com/office/drawing/2014/main" id="{197E9643-8CCA-4AE8-8790-776BE310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111" l="4535" r="93721">
                        <a14:foregroundMark x1="9302" y1="47889" x2="9302" y2="47889"/>
                        <a14:foregroundMark x1="8140" y1="45000" x2="8140" y2="45000"/>
                        <a14:foregroundMark x1="4651" y1="46333" x2="4651" y2="46333"/>
                        <a14:foregroundMark x1="51628" y1="8333" x2="51628" y2="8333"/>
                        <a14:foregroundMark x1="65000" y1="43444" x2="65000" y2="43444"/>
                        <a14:foregroundMark x1="51163" y1="92333" x2="51163" y2="92333"/>
                        <a14:foregroundMark x1="93721" y1="51889" x2="93721" y2="51889"/>
                        <a14:foregroundMark x1="53488" y1="6000" x2="5348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017" y="2039947"/>
            <a:ext cx="745813" cy="7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B564625-22BA-4756-A374-4E247E1FBD49}"/>
              </a:ext>
            </a:extLst>
          </p:cNvPr>
          <p:cNvCxnSpPr/>
          <p:nvPr/>
        </p:nvCxnSpPr>
        <p:spPr>
          <a:xfrm>
            <a:off x="740228" y="2695780"/>
            <a:ext cx="0" cy="1513364"/>
          </a:xfrm>
          <a:prstGeom prst="straightConnector1">
            <a:avLst/>
          </a:prstGeom>
          <a:ln w="57150">
            <a:solidFill>
              <a:srgbClr val="1E64C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19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/>
              <a:t>4.2 Invoeren van data</a:t>
            </a:r>
          </a:p>
          <a:p>
            <a:pPr lvl="1"/>
            <a:r>
              <a:rPr lang="nl-BE" dirty="0"/>
              <a:t>Data manueel invoeren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Data importeren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890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/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70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/>
              <a:t>Papieren vragenlijsten</a:t>
            </a:r>
          </a:p>
          <a:p>
            <a:r>
              <a:rPr lang="nl-BE" dirty="0"/>
              <a:t>Manueel invoeren in </a:t>
            </a:r>
            <a:r>
              <a:rPr lang="nl-BE" b="1" i="1" dirty="0"/>
              <a:t>Data Editor</a:t>
            </a:r>
          </a:p>
          <a:p>
            <a:pPr marL="86400" indent="0">
              <a:buNone/>
            </a:pPr>
            <a:endParaRPr lang="nl-BE" b="1" i="1" dirty="0"/>
          </a:p>
          <a:p>
            <a:r>
              <a:rPr lang="nl-BE" b="1" dirty="0"/>
              <a:t>Verloopt in twee stappen:</a:t>
            </a:r>
          </a:p>
          <a:p>
            <a:pPr lvl="1"/>
            <a:r>
              <a:rPr lang="nl-BE" dirty="0"/>
              <a:t>Vragen omzetten in variabelen</a:t>
            </a:r>
          </a:p>
          <a:p>
            <a:pPr lvl="2"/>
            <a:r>
              <a:rPr lang="nl-BE" dirty="0"/>
              <a:t>In </a:t>
            </a:r>
            <a:r>
              <a:rPr lang="nl-BE" i="1" dirty="0" err="1"/>
              <a:t>Variable</a:t>
            </a:r>
            <a:r>
              <a:rPr lang="nl-BE" i="1" dirty="0"/>
              <a:t> View</a:t>
            </a:r>
          </a:p>
          <a:p>
            <a:pPr lvl="1"/>
            <a:r>
              <a:rPr lang="nl-BE" dirty="0"/>
              <a:t>Antwoorden omzetten in waarden</a:t>
            </a:r>
          </a:p>
          <a:p>
            <a:pPr lvl="2"/>
            <a:r>
              <a:rPr lang="nl-BE" dirty="0"/>
              <a:t>In </a:t>
            </a:r>
            <a:r>
              <a:rPr lang="nl-BE" i="1" dirty="0"/>
              <a:t>Data View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30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BFED-4B38-40E6-91EA-377244EE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666" y="4451961"/>
            <a:ext cx="7198608" cy="5178139"/>
          </a:xfrm>
          <a:prstGeom prst="rect">
            <a:avLst/>
          </a:prstGeom>
        </p:spPr>
      </p:pic>
      <p:pic>
        <p:nvPicPr>
          <p:cNvPr id="7" name="Tijdelijke aanduiding voor inhoud 7">
            <a:extLst>
              <a:ext uri="{FF2B5EF4-FFF2-40B4-BE49-F238E27FC236}">
                <a16:creationId xmlns:a16="http://schemas.microsoft.com/office/drawing/2014/main" id="{FC981772-0DE9-4C1A-A43F-718985632B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6"/>
          <a:stretch/>
        </p:blipFill>
        <p:spPr>
          <a:xfrm>
            <a:off x="7743551" y="766997"/>
            <a:ext cx="7681306" cy="36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13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Vragen omzetten in variabelen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variabele kenmerken ingeven</a:t>
            </a:r>
          </a:p>
          <a:p>
            <a:pPr marL="86400" indent="0">
              <a:buNone/>
            </a:pPr>
            <a:endParaRPr lang="nl-BE" dirty="0"/>
          </a:p>
          <a:p>
            <a:r>
              <a:rPr lang="nl-BE" b="1" i="1" dirty="0"/>
              <a:t>Name: </a:t>
            </a:r>
            <a:r>
              <a:rPr lang="nl-BE" dirty="0"/>
              <a:t>naam van de variabele</a:t>
            </a:r>
          </a:p>
          <a:p>
            <a:endParaRPr lang="nl-BE" dirty="0"/>
          </a:p>
          <a:p>
            <a:r>
              <a:rPr lang="nl-BE" b="1" i="1" dirty="0"/>
              <a:t>Type: </a:t>
            </a:r>
            <a:r>
              <a:rPr lang="nl-BE" i="1" dirty="0" err="1"/>
              <a:t>Numeric</a:t>
            </a:r>
            <a:r>
              <a:rPr lang="nl-BE" i="1" dirty="0"/>
              <a:t> </a:t>
            </a:r>
            <a:r>
              <a:rPr lang="nl-BE" dirty="0"/>
              <a:t>(numerieke waarden) of </a:t>
            </a:r>
            <a:r>
              <a:rPr lang="nl-BE" i="1" dirty="0"/>
              <a:t>String </a:t>
            </a:r>
            <a:r>
              <a:rPr lang="nl-BE" dirty="0"/>
              <a:t>(letters of andere tekens, bv.</a:t>
            </a:r>
            <a:r>
              <a:rPr lang="nl-BE" b="1" i="1" dirty="0"/>
              <a:t> </a:t>
            </a:r>
            <a:r>
              <a:rPr lang="nl-BE" dirty="0"/>
              <a:t>open antwoord)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31</a:t>
            </a:fld>
            <a:endParaRPr lang="en-GB" noProof="0" dirty="0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B806A6C2-E459-443A-B6D8-9D330055392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839DC4B2-1B34-4DAE-9DBA-728C07115510}"/>
              </a:ext>
            </a:extLst>
          </p:cNvPr>
          <p:cNvSpPr/>
          <p:nvPr/>
        </p:nvSpPr>
        <p:spPr>
          <a:xfrm>
            <a:off x="1533753" y="7229690"/>
            <a:ext cx="2773552" cy="434426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79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Width</a:t>
            </a:r>
            <a:r>
              <a:rPr lang="nl-BE" b="1" i="1" dirty="0"/>
              <a:t>: </a:t>
            </a:r>
            <a:r>
              <a:rPr lang="nl-BE" dirty="0"/>
              <a:t>Max aantal karakters dat een waarde kan aannemen (bv. 103 = 3 karakters)</a:t>
            </a:r>
          </a:p>
          <a:p>
            <a:endParaRPr lang="nl-BE" dirty="0"/>
          </a:p>
          <a:p>
            <a:r>
              <a:rPr lang="nl-BE" b="1" i="1" dirty="0" err="1"/>
              <a:t>Decimals</a:t>
            </a:r>
            <a:r>
              <a:rPr lang="nl-BE" b="1" i="1" dirty="0"/>
              <a:t>: </a:t>
            </a:r>
            <a:r>
              <a:rPr lang="nl-BE" dirty="0"/>
              <a:t>Hoeveel decimalen na komma</a:t>
            </a:r>
          </a:p>
          <a:p>
            <a:endParaRPr lang="nl-BE" dirty="0"/>
          </a:p>
          <a:p>
            <a:r>
              <a:rPr lang="nl-BE" b="1" i="1" dirty="0"/>
              <a:t>Label: </a:t>
            </a:r>
            <a:r>
              <a:rPr lang="nl-BE" dirty="0"/>
              <a:t>uitgebreide beschrijving van variabele (bv. exacte formulering van surveyvraag)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32</a:t>
            </a:fld>
            <a:endParaRPr lang="en-GB" noProof="0" dirty="0"/>
          </a:p>
        </p:txBody>
      </p:sp>
      <p:pic>
        <p:nvPicPr>
          <p:cNvPr id="9" name="Tijdelijke aanduiding voor inhoud 11">
            <a:extLst>
              <a:ext uri="{FF2B5EF4-FFF2-40B4-BE49-F238E27FC236}">
                <a16:creationId xmlns:a16="http://schemas.microsoft.com/office/drawing/2014/main" id="{C067C677-B93F-41EE-9712-C8E3E2F2A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A3CDBC66-FB60-40C7-BC6B-50E29C5C1A07}"/>
              </a:ext>
            </a:extLst>
          </p:cNvPr>
          <p:cNvSpPr/>
          <p:nvPr/>
        </p:nvSpPr>
        <p:spPr>
          <a:xfrm>
            <a:off x="4072416" y="7218947"/>
            <a:ext cx="4903142" cy="445169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597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Values</a:t>
            </a:r>
            <a:r>
              <a:rPr lang="nl-BE" b="1" i="1" dirty="0"/>
              <a:t>: </a:t>
            </a:r>
          </a:p>
          <a:p>
            <a:pPr lvl="1"/>
            <a:r>
              <a:rPr lang="nl-BE" dirty="0"/>
              <a:t>waarden benoemen bij categorische variabelen</a:t>
            </a:r>
          </a:p>
          <a:p>
            <a:pPr lvl="1"/>
            <a:r>
              <a:rPr lang="nl-BE" dirty="0"/>
              <a:t>(bv. ‘0 = Man’, ‘1 = Vrouw’) </a:t>
            </a:r>
            <a:endParaRPr lang="nl-BE" b="1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33</a:t>
            </a:fld>
            <a:endParaRPr lang="en-GB" noProof="0" dirty="0"/>
          </a:p>
        </p:txBody>
      </p:sp>
      <p:pic>
        <p:nvPicPr>
          <p:cNvPr id="7" name="Tijdelijke aanduiding voor inhoud 11">
            <a:extLst>
              <a:ext uri="{FF2B5EF4-FFF2-40B4-BE49-F238E27FC236}">
                <a16:creationId xmlns:a16="http://schemas.microsoft.com/office/drawing/2014/main" id="{D2A39B47-8AED-405E-B485-B4230798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58C35499-94A3-492F-A4AF-F16D8B012E80}"/>
              </a:ext>
            </a:extLst>
          </p:cNvPr>
          <p:cNvSpPr/>
          <p:nvPr/>
        </p:nvSpPr>
        <p:spPr>
          <a:xfrm>
            <a:off x="8669336" y="7145468"/>
            <a:ext cx="1786105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3" name="Tijdelijke aanduiding voor inhoud 11">
            <a:extLst>
              <a:ext uri="{FF2B5EF4-FFF2-40B4-BE49-F238E27FC236}">
                <a16:creationId xmlns:a16="http://schemas.microsoft.com/office/drawing/2014/main" id="{C6363CA9-7FE4-4F00-8C4A-AB16BE8F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1" t="2904" r="30894" b="27061"/>
          <a:stretch/>
        </p:blipFill>
        <p:spPr>
          <a:xfrm>
            <a:off x="10567277" y="1676786"/>
            <a:ext cx="6618433" cy="6400027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52068B9-7C17-413D-B3C0-9F1016B92597}"/>
              </a:ext>
            </a:extLst>
          </p:cNvPr>
          <p:cNvCxnSpPr>
            <a:cxnSpLocks/>
          </p:cNvCxnSpPr>
          <p:nvPr/>
        </p:nvCxnSpPr>
        <p:spPr>
          <a:xfrm flipV="1">
            <a:off x="10106526" y="6477000"/>
            <a:ext cx="980574" cy="1319464"/>
          </a:xfrm>
          <a:prstGeom prst="straightConnector1">
            <a:avLst/>
          </a:prstGeom>
          <a:ln w="57150">
            <a:solidFill>
              <a:srgbClr val="D678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27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b="1" i="1" dirty="0"/>
          </a:p>
          <a:p>
            <a:r>
              <a:rPr lang="nl-BE" b="1" i="1" dirty="0"/>
              <a:t>Missing:</a:t>
            </a:r>
          </a:p>
          <a:p>
            <a:pPr lvl="1"/>
            <a:r>
              <a:rPr lang="nl-BE" dirty="0"/>
              <a:t>Geen geldig antwoord van respondent?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dirty="0"/>
              <a:t>ontbrekende waarde </a:t>
            </a:r>
            <a:r>
              <a:rPr lang="nl-BE" dirty="0"/>
              <a:t>of </a:t>
            </a:r>
            <a:r>
              <a:rPr lang="nl-BE" i="1" dirty="0"/>
              <a:t>missing </a:t>
            </a:r>
            <a:r>
              <a:rPr lang="nl-BE" i="1" dirty="0" err="1"/>
              <a:t>value</a:t>
            </a:r>
            <a:endParaRPr lang="nl-BE" i="1" dirty="0"/>
          </a:p>
          <a:p>
            <a:pPr lvl="1"/>
            <a:r>
              <a:rPr lang="nl-BE" dirty="0"/>
              <a:t>Hier</a:t>
            </a:r>
            <a:r>
              <a:rPr lang="nl-BE" i="1" dirty="0"/>
              <a:t>: </a:t>
            </a:r>
            <a:r>
              <a:rPr lang="nl-BE" b="1" i="1" dirty="0"/>
              <a:t>user-missing </a:t>
            </a:r>
            <a:r>
              <a:rPr lang="nl-BE" b="1" i="1" dirty="0" err="1"/>
              <a:t>values</a:t>
            </a:r>
            <a:r>
              <a:rPr lang="nl-BE" b="1" i="1" dirty="0"/>
              <a:t> </a:t>
            </a:r>
            <a:r>
              <a:rPr lang="nl-BE" dirty="0"/>
              <a:t>kiezen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34</a:t>
            </a:fld>
            <a:endParaRPr lang="en-GB" noProof="0" dirty="0"/>
          </a:p>
        </p:txBody>
      </p:sp>
      <p:pic>
        <p:nvPicPr>
          <p:cNvPr id="7" name="Tijdelijke aanduiding voor inhoud 11">
            <a:extLst>
              <a:ext uri="{FF2B5EF4-FFF2-40B4-BE49-F238E27FC236}">
                <a16:creationId xmlns:a16="http://schemas.microsoft.com/office/drawing/2014/main" id="{6B3C2831-BFF8-4BDC-95D8-519C527741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414121" y="6109077"/>
            <a:ext cx="16684538" cy="2645664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8D19BCBD-D258-4EDD-B9A4-FD88A57152BB}"/>
              </a:ext>
            </a:extLst>
          </p:cNvPr>
          <p:cNvSpPr/>
          <p:nvPr/>
        </p:nvSpPr>
        <p:spPr>
          <a:xfrm>
            <a:off x="10039288" y="7370554"/>
            <a:ext cx="1786105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332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i="1" dirty="0"/>
              <a:t>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r>
              <a:rPr lang="nl-BE" dirty="0"/>
              <a:t>Twee groepen:</a:t>
            </a:r>
          </a:p>
          <a:p>
            <a:pPr lvl="1"/>
            <a:r>
              <a:rPr lang="nl-BE" dirty="0"/>
              <a:t>Je vult niets in: SPSS plaatst (.) en</a:t>
            </a:r>
            <a:br>
              <a:rPr lang="nl-BE" dirty="0"/>
            </a:br>
            <a:r>
              <a:rPr lang="nl-BE" dirty="0"/>
              <a:t>behandelt die als ontbrekend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i="1" dirty="0"/>
              <a:t>system-missing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pPr marL="720000" lvl="1" indent="0">
              <a:buNone/>
            </a:pPr>
            <a:endParaRPr lang="nl-BE" b="1" i="1" dirty="0"/>
          </a:p>
          <a:p>
            <a:pPr marL="720000" lvl="1" indent="0">
              <a:buNone/>
            </a:pPr>
            <a:endParaRPr lang="nl-BE" b="1" i="1" dirty="0"/>
          </a:p>
          <a:p>
            <a:pPr lvl="1"/>
            <a:r>
              <a:rPr lang="nl-BE" dirty="0"/>
              <a:t>Je kiest een waarde om door SPSS als </a:t>
            </a:r>
            <a:br>
              <a:rPr lang="nl-BE" dirty="0"/>
            </a:br>
            <a:r>
              <a:rPr lang="nl-BE" dirty="0"/>
              <a:t>ontbrekend te behandelen (bv. 999)</a:t>
            </a:r>
            <a:br>
              <a:rPr lang="nl-BE" dirty="0"/>
            </a:br>
            <a:r>
              <a:rPr lang="nl-BE" dirty="0"/>
              <a:t>= </a:t>
            </a:r>
            <a:r>
              <a:rPr lang="nl-BE" b="1" i="1" dirty="0"/>
              <a:t>user-missing </a:t>
            </a:r>
            <a:r>
              <a:rPr lang="nl-BE" b="1" i="1" dirty="0" err="1"/>
              <a:t>values</a:t>
            </a:r>
            <a:endParaRPr lang="nl-BE" b="1" i="1" dirty="0"/>
          </a:p>
          <a:p>
            <a:pPr lvl="2"/>
            <a:r>
              <a:rPr lang="nl-BE" sz="2400" dirty="0"/>
              <a:t>Kies opvallende waarde die niet kan voorkomen</a:t>
            </a:r>
          </a:p>
          <a:p>
            <a:pPr lvl="2"/>
            <a:r>
              <a:rPr lang="nl-BE" sz="2400" dirty="0"/>
              <a:t>Gebruik verschillende om te duiden </a:t>
            </a:r>
            <a:r>
              <a:rPr lang="nl-BE" sz="2400" b="1" dirty="0"/>
              <a:t>waarom</a:t>
            </a:r>
            <a:r>
              <a:rPr lang="nl-BE" sz="2400" dirty="0"/>
              <a:t> ze ontbreken</a:t>
            </a:r>
          </a:p>
          <a:p>
            <a:pPr lvl="2"/>
            <a:r>
              <a:rPr lang="nl-BE" sz="2160" dirty="0"/>
              <a:t>Bv. ‘7777 = Zeg ik liever niet’, ‘88 = Niet van toepassing’ </a:t>
            </a:r>
            <a:br>
              <a:rPr lang="nl-BE" sz="2160" dirty="0"/>
            </a:br>
            <a:r>
              <a:rPr lang="nl-BE" sz="2160" dirty="0"/>
              <a:t>of ‘999 = Weet ik niet’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35</a:t>
            </a:fld>
            <a:endParaRPr lang="en-GB" noProof="0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314BDBF2-2882-4CCA-AD11-0544B10F876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5" t="3355" r="31141" b="31346"/>
          <a:stretch/>
        </p:blipFill>
        <p:spPr>
          <a:xfrm>
            <a:off x="11321974" y="3635198"/>
            <a:ext cx="5863736" cy="5324312"/>
          </a:xfr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4F2ED6D5-4FD6-48B4-AF73-313B32530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1" t="31066" r="2047" b="2957"/>
          <a:stretch/>
        </p:blipFill>
        <p:spPr>
          <a:xfrm>
            <a:off x="8074278" y="1576136"/>
            <a:ext cx="2923345" cy="2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/>
              <a:t>Columns: </a:t>
            </a:r>
            <a:r>
              <a:rPr lang="nl-BE" dirty="0"/>
              <a:t>puur lay-out: breedte kolommen in </a:t>
            </a:r>
            <a:r>
              <a:rPr lang="nl-BE" i="1" dirty="0"/>
              <a:t>Data View</a:t>
            </a:r>
          </a:p>
          <a:p>
            <a:endParaRPr lang="nl-BE" i="1" dirty="0"/>
          </a:p>
          <a:p>
            <a:r>
              <a:rPr lang="nl-BE" b="1" i="1" dirty="0" err="1"/>
              <a:t>Align</a:t>
            </a:r>
            <a:r>
              <a:rPr lang="nl-BE" b="1" i="1" dirty="0"/>
              <a:t>: </a:t>
            </a:r>
            <a:r>
              <a:rPr lang="nl-BE" dirty="0"/>
              <a:t>puur lay-out: uitlijnen van waarden (links, centraal of rechts)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36</a:t>
            </a:fld>
            <a:endParaRPr lang="en-GB" noProof="0" dirty="0"/>
          </a:p>
        </p:txBody>
      </p:sp>
      <p:pic>
        <p:nvPicPr>
          <p:cNvPr id="11" name="Tijdelijke aanduiding voor inhoud 11">
            <a:extLst>
              <a:ext uri="{FF2B5EF4-FFF2-40B4-BE49-F238E27FC236}">
                <a16:creationId xmlns:a16="http://schemas.microsoft.com/office/drawing/2014/main" id="{DB879B8C-4FE3-4E2C-92B3-B93AFA94C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6C9EA7E7-830F-4B8C-B818-23BBBB3D980F}"/>
              </a:ext>
            </a:extLst>
          </p:cNvPr>
          <p:cNvSpPr/>
          <p:nvPr/>
        </p:nvSpPr>
        <p:spPr>
          <a:xfrm>
            <a:off x="11429999" y="7229690"/>
            <a:ext cx="2574759" cy="482552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49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endParaRPr lang="nl-BE" dirty="0"/>
          </a:p>
          <a:p>
            <a:r>
              <a:rPr lang="nl-BE" b="1" i="1" dirty="0" err="1"/>
              <a:t>Measure</a:t>
            </a:r>
            <a:r>
              <a:rPr lang="nl-BE" b="1" i="1" dirty="0"/>
              <a:t>: </a:t>
            </a:r>
            <a:r>
              <a:rPr lang="nl-BE" dirty="0"/>
              <a:t>meetniveau van de variabele</a:t>
            </a:r>
          </a:p>
          <a:p>
            <a:pPr lvl="1"/>
            <a:r>
              <a:rPr lang="nl-BE" b="1" i="1" dirty="0" err="1"/>
              <a:t>Nominal</a:t>
            </a:r>
            <a:r>
              <a:rPr lang="nl-BE" b="1" i="1" dirty="0"/>
              <a:t> </a:t>
            </a:r>
            <a:r>
              <a:rPr lang="nl-BE" dirty="0"/>
              <a:t>(nominaal), </a:t>
            </a:r>
            <a:r>
              <a:rPr lang="nl-BE" b="1" i="1" dirty="0" err="1"/>
              <a:t>Ordinal</a:t>
            </a:r>
            <a:r>
              <a:rPr lang="nl-BE" b="1" i="1" dirty="0"/>
              <a:t> </a:t>
            </a:r>
            <a:r>
              <a:rPr lang="nl-BE" dirty="0"/>
              <a:t>(ordinaal) of </a:t>
            </a:r>
            <a:r>
              <a:rPr lang="nl-BE" b="1" i="1" dirty="0" err="1"/>
              <a:t>Scale</a:t>
            </a:r>
            <a:r>
              <a:rPr lang="nl-BE" b="1" i="1" dirty="0"/>
              <a:t> </a:t>
            </a:r>
            <a:r>
              <a:rPr lang="nl-BE" dirty="0"/>
              <a:t>(metrisch)</a:t>
            </a:r>
          </a:p>
          <a:p>
            <a:pPr lvl="1"/>
            <a:endParaRPr lang="nl-BE" dirty="0"/>
          </a:p>
          <a:p>
            <a:r>
              <a:rPr lang="nl-BE" b="1" i="1" dirty="0" err="1"/>
              <a:t>Role</a:t>
            </a:r>
            <a:r>
              <a:rPr lang="nl-BE" b="1" i="1" dirty="0"/>
              <a:t>: </a:t>
            </a:r>
            <a:r>
              <a:rPr lang="nl-BE" dirty="0"/>
              <a:t>rol van de variabele (OV, AV of beïnvloedend)</a:t>
            </a:r>
          </a:p>
          <a:p>
            <a:pPr lvl="1"/>
            <a:r>
              <a:rPr lang="nl-BE" dirty="0"/>
              <a:t>Nodig bij automatische procedures in SPSS</a:t>
            </a:r>
          </a:p>
          <a:p>
            <a:pPr lvl="1"/>
            <a:r>
              <a:rPr lang="nl-BE" dirty="0"/>
              <a:t>In praktijk weinig gebruikt: laat dus steeds standaard </a:t>
            </a:r>
            <a:r>
              <a:rPr lang="nl-BE" i="1" dirty="0"/>
              <a:t>‘Input’ </a:t>
            </a:r>
            <a:r>
              <a:rPr lang="nl-BE" dirty="0"/>
              <a:t>staan.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37</a:t>
            </a:fld>
            <a:endParaRPr lang="en-GB" noProof="0" dirty="0"/>
          </a:p>
        </p:txBody>
      </p:sp>
      <p:pic>
        <p:nvPicPr>
          <p:cNvPr id="8" name="Tijdelijke aanduiding voor inhoud 11">
            <a:extLst>
              <a:ext uri="{FF2B5EF4-FFF2-40B4-BE49-F238E27FC236}">
                <a16:creationId xmlns:a16="http://schemas.microsoft.com/office/drawing/2014/main" id="{26D25A36-E405-47D2-8738-A14BB90A3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14545" b="74426"/>
          <a:stretch/>
        </p:blipFill>
        <p:spPr>
          <a:xfrm>
            <a:off x="327068" y="5906858"/>
            <a:ext cx="16684538" cy="2645664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8D854040-0E77-45AB-BE46-31D76429D099}"/>
              </a:ext>
            </a:extLst>
          </p:cNvPr>
          <p:cNvSpPr/>
          <p:nvPr/>
        </p:nvSpPr>
        <p:spPr>
          <a:xfrm>
            <a:off x="14139936" y="7109372"/>
            <a:ext cx="2958721" cy="566773"/>
          </a:xfrm>
          <a:prstGeom prst="ellipse">
            <a:avLst/>
          </a:prstGeom>
          <a:noFill/>
          <a:ln w="38100" cap="flat" cmpd="sng" algn="ctr">
            <a:solidFill>
              <a:srgbClr val="D6780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D6780A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04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Vragen omzetten in variabelen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variabele kenmerken ingeven</a:t>
            </a:r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endParaRPr lang="nl-BE" dirty="0"/>
          </a:p>
          <a:p>
            <a:pPr marL="86400" indent="0">
              <a:buNone/>
            </a:pPr>
            <a:r>
              <a:rPr lang="nl-BE" dirty="0"/>
              <a:t>			4 vragen = 4 variabelen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38</a:t>
            </a:fld>
            <a:endParaRPr lang="en-GB" noProof="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C138B55D-E720-45FB-AA2B-BFEE1F0CA2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238" b="65601"/>
          <a:stretch/>
        </p:blipFill>
        <p:spPr>
          <a:xfrm>
            <a:off x="929902" y="6328611"/>
            <a:ext cx="15478869" cy="2546678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7147214-8DAB-47F1-92EA-2DF3269109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5921" r="13538" b="55112"/>
          <a:stretch/>
        </p:blipFill>
        <p:spPr>
          <a:xfrm>
            <a:off x="8669336" y="1658338"/>
            <a:ext cx="6923589" cy="4515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ijl: gebogen 15">
            <a:extLst>
              <a:ext uri="{FF2B5EF4-FFF2-40B4-BE49-F238E27FC236}">
                <a16:creationId xmlns:a16="http://schemas.microsoft.com/office/drawing/2014/main" id="{C0905AAC-9BF6-4614-9DC9-6391A4B31E1F}"/>
              </a:ext>
            </a:extLst>
          </p:cNvPr>
          <p:cNvSpPr/>
          <p:nvPr/>
        </p:nvSpPr>
        <p:spPr>
          <a:xfrm rot="16200000" flipH="1">
            <a:off x="6042261" y="4137855"/>
            <a:ext cx="2057400" cy="1684421"/>
          </a:xfrm>
          <a:prstGeom prst="bentArrow">
            <a:avLst/>
          </a:prstGeom>
          <a:solidFill>
            <a:srgbClr val="80C0E0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3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684538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Antwoorden omzetten in waarden</a:t>
            </a:r>
          </a:p>
          <a:p>
            <a:pPr marL="86400" indent="0">
              <a:buNone/>
            </a:pPr>
            <a:r>
              <a:rPr lang="nl-BE" i="1" dirty="0"/>
              <a:t>= </a:t>
            </a:r>
            <a:r>
              <a:rPr lang="nl-BE" dirty="0"/>
              <a:t>per respondent waarden ingeven voor elke variabele</a:t>
            </a:r>
          </a:p>
          <a:p>
            <a:r>
              <a:rPr lang="nl-BE" dirty="0"/>
              <a:t>Bij metrische variabelen: </a:t>
            </a:r>
          </a:p>
          <a:p>
            <a:pPr lvl="1"/>
            <a:r>
              <a:rPr lang="nl-BE" dirty="0"/>
              <a:t>Bv. ‘W1_Geboortejaar’: antwoord = 1986</a:t>
            </a:r>
          </a:p>
          <a:p>
            <a:r>
              <a:rPr lang="nl-BE" dirty="0"/>
              <a:t>Bij categorische variabelen:</a:t>
            </a:r>
          </a:p>
          <a:p>
            <a:pPr lvl="1"/>
            <a:r>
              <a:rPr lang="nl-BE" dirty="0"/>
              <a:t>Check codeboek of </a:t>
            </a:r>
            <a:r>
              <a:rPr lang="nl-BE" i="1" dirty="0" err="1"/>
              <a:t>Variable</a:t>
            </a:r>
            <a:r>
              <a:rPr lang="nl-BE" i="1" dirty="0"/>
              <a:t> View</a:t>
            </a:r>
          </a:p>
          <a:p>
            <a:pPr lvl="1"/>
            <a:r>
              <a:rPr lang="nl-BE" dirty="0"/>
              <a:t>Bv. ‘W1_Geslacht’: ‘0 = Man’ en ‘1 = Vrouw’</a:t>
            </a:r>
          </a:p>
          <a:p>
            <a:endParaRPr lang="nl-BE" dirty="0"/>
          </a:p>
          <a:p>
            <a:pPr marL="8640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39</a:t>
            </a:fld>
            <a:endParaRPr lang="en-GB" noProof="0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8C94FD1-0703-4124-9684-249761361C8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6" r="18156" b="58827"/>
          <a:stretch/>
        </p:blipFill>
        <p:spPr>
          <a:xfrm>
            <a:off x="3317034" y="7110663"/>
            <a:ext cx="10704605" cy="2368136"/>
          </a:xfrm>
        </p:spPr>
      </p:pic>
      <p:sp>
        <p:nvSpPr>
          <p:cNvPr id="13" name="Pijl: gebogen 12">
            <a:extLst>
              <a:ext uri="{FF2B5EF4-FFF2-40B4-BE49-F238E27FC236}">
                <a16:creationId xmlns:a16="http://schemas.microsoft.com/office/drawing/2014/main" id="{71B21A1E-0D5D-409C-80CF-18D892878B3E}"/>
              </a:ext>
            </a:extLst>
          </p:cNvPr>
          <p:cNvSpPr/>
          <p:nvPr/>
        </p:nvSpPr>
        <p:spPr>
          <a:xfrm flipH="1" flipV="1">
            <a:off x="14607288" y="6011338"/>
            <a:ext cx="1818670" cy="2800230"/>
          </a:xfrm>
          <a:prstGeom prst="bentArrow">
            <a:avLst/>
          </a:prstGeom>
          <a:solidFill>
            <a:srgbClr val="80C0E0"/>
          </a:solidFill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A28D564-B1A1-4E30-96EC-7E32A4EB70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5921" r="13538" b="55112"/>
          <a:stretch/>
        </p:blipFill>
        <p:spPr>
          <a:xfrm>
            <a:off x="10476949" y="1611481"/>
            <a:ext cx="6534657" cy="4261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7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4F6E-631F-4F0E-9319-085B0C49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Kwantitatieve analyses uitvoeren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631B-F7A6-4E13-B1D3-4DA8C0BA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339580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Vroeger </a:t>
            </a:r>
            <a:r>
              <a:rPr lang="nl-BE" dirty="0"/>
              <a:t>= Veel reken- en denkwerk</a:t>
            </a:r>
          </a:p>
          <a:p>
            <a:r>
              <a:rPr lang="nl-BE" dirty="0"/>
              <a:t>Mathematische opbouw kennen</a:t>
            </a:r>
          </a:p>
          <a:p>
            <a:r>
              <a:rPr lang="nl-BE" dirty="0"/>
              <a:t>Formules bewijzen en gebruiken</a:t>
            </a:r>
          </a:p>
          <a:p>
            <a:r>
              <a:rPr lang="nl-BE" dirty="0"/>
              <a:t>Via tabellen en rekenmachines handmatig analyses uitvoeren</a:t>
            </a:r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C0BF-41DF-4C41-9FA1-E9224361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</a:t>
            </a:fld>
            <a:endParaRPr lang="en-GB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946D55-A9B3-47C3-9256-C60B8833E5DE}"/>
              </a:ext>
            </a:extLst>
          </p:cNvPr>
          <p:cNvSpPr txBox="1">
            <a:spLocks/>
          </p:cNvSpPr>
          <p:nvPr/>
        </p:nvSpPr>
        <p:spPr>
          <a:xfrm>
            <a:off x="6732079" y="5723557"/>
            <a:ext cx="9531751" cy="339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b="1" dirty="0"/>
              <a:t>Nu</a:t>
            </a:r>
          </a:p>
          <a:p>
            <a:r>
              <a:rPr lang="nl-BE" dirty="0"/>
              <a:t>Focus op </a:t>
            </a:r>
            <a:r>
              <a:rPr lang="nl-BE" u="sng" dirty="0"/>
              <a:t>begrip</a:t>
            </a:r>
            <a:r>
              <a:rPr lang="nl-BE" dirty="0"/>
              <a:t> van theoretische achtergrond (basis) van elke toets</a:t>
            </a:r>
          </a:p>
          <a:p>
            <a:r>
              <a:rPr lang="nl-BE" dirty="0"/>
              <a:t>Analyses automatisch </a:t>
            </a:r>
            <a:r>
              <a:rPr lang="nl-BE" u="sng" dirty="0"/>
              <a:t>via SPSS</a:t>
            </a:r>
          </a:p>
          <a:p>
            <a:r>
              <a:rPr lang="nl-BE" dirty="0"/>
              <a:t>Begrip van theoretische achtergrond </a:t>
            </a:r>
            <a:r>
              <a:rPr lang="nl-BE" u="sng" dirty="0"/>
              <a:t>toepassen</a:t>
            </a:r>
            <a:r>
              <a:rPr lang="nl-BE" dirty="0"/>
              <a:t> om resultaten goed te interpreteren</a:t>
            </a:r>
          </a:p>
          <a:p>
            <a:pPr marL="8640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53378E5D-C6E7-477A-8B1B-B0ADAA46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732" y="1897592"/>
            <a:ext cx="1716874" cy="1301500"/>
          </a:xfrm>
          <a:prstGeom prst="rect">
            <a:avLst/>
          </a:prstGeom>
        </p:spPr>
      </p:pic>
      <p:pic>
        <p:nvPicPr>
          <p:cNvPr id="8" name="Afbeelding 2">
            <a:extLst>
              <a:ext uri="{FF2B5EF4-FFF2-40B4-BE49-F238E27FC236}">
                <a16:creationId xmlns:a16="http://schemas.microsoft.com/office/drawing/2014/main" id="{FB75D748-279C-4983-95BA-044047BB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340" y="2084313"/>
            <a:ext cx="1010129" cy="1210722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ECE0C0A8-01E9-4FB1-ADA3-48615731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312" y="6550637"/>
            <a:ext cx="1431567" cy="13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4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FCC3B-C016-484D-9DC9-67AD5096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manueel invoeren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39688-A51C-4B31-951C-2DB8EBBC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7322415" cy="725553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Oefening databestand aanmaken:</a:t>
            </a:r>
          </a:p>
          <a:p>
            <a:pPr marL="86400" indent="0">
              <a:buNone/>
            </a:pPr>
            <a:endParaRPr lang="nl-BE" b="1" dirty="0"/>
          </a:p>
          <a:p>
            <a:pPr marL="86400" indent="0">
              <a:buNone/>
            </a:pPr>
            <a:r>
              <a:rPr lang="nl-BE" dirty="0"/>
              <a:t>Voer van de voorgaande potlood en papier-vragenlijst de overige 6 vragen manueel in SPSS in.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282ED1-506D-4743-9DC9-71321553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40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710D5E0-73CF-4151-B863-6BD4BA32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355" y="2172195"/>
            <a:ext cx="9257251" cy="7284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575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4.2 Invoeren van data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Data manueel invoeren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Data importeren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4847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Databestanden zijn vandaag vaak online beschikbaar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online surveyplatformen (bv. </a:t>
            </a:r>
            <a:r>
              <a:rPr lang="nl-BE" dirty="0" err="1">
                <a:solidFill>
                  <a:srgbClr val="002060"/>
                </a:solidFill>
              </a:rPr>
              <a:t>Qualtrics</a:t>
            </a:r>
            <a:r>
              <a:rPr lang="nl-BE" dirty="0">
                <a:solidFill>
                  <a:srgbClr val="002060"/>
                </a:solidFill>
              </a:rPr>
              <a:t>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Via online databanken (bv. </a:t>
            </a:r>
            <a:r>
              <a:rPr lang="nl-BE" dirty="0" err="1">
                <a:solidFill>
                  <a:srgbClr val="002060"/>
                </a:solidFill>
              </a:rPr>
              <a:t>Statbel</a:t>
            </a:r>
            <a:r>
              <a:rPr lang="nl-BE" dirty="0">
                <a:solidFill>
                  <a:srgbClr val="002060"/>
                </a:solidFill>
              </a:rPr>
              <a:t>)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Soms niet beschikbaar in .</a:t>
            </a:r>
            <a:r>
              <a:rPr lang="nl-BE" dirty="0" err="1">
                <a:solidFill>
                  <a:srgbClr val="002060"/>
                </a:solidFill>
              </a:rPr>
              <a:t>sav</a:t>
            </a:r>
            <a:r>
              <a:rPr lang="nl-BE" dirty="0">
                <a:solidFill>
                  <a:srgbClr val="002060"/>
                </a:solidFill>
              </a:rPr>
              <a:t>-formaat (SPSS-databestand):	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.</a:t>
            </a:r>
            <a:r>
              <a:rPr lang="nl-BE" dirty="0" err="1">
                <a:solidFill>
                  <a:srgbClr val="002060"/>
                </a:solidFill>
              </a:rPr>
              <a:t>xlsx</a:t>
            </a:r>
            <a:r>
              <a:rPr lang="nl-BE" dirty="0">
                <a:solidFill>
                  <a:srgbClr val="002060"/>
                </a:solidFill>
              </a:rPr>
              <a:t> (Excel) of .</a:t>
            </a:r>
            <a:r>
              <a:rPr lang="nl-BE" dirty="0" err="1">
                <a:solidFill>
                  <a:srgbClr val="002060"/>
                </a:solidFill>
              </a:rPr>
              <a:t>csv</a:t>
            </a:r>
            <a:r>
              <a:rPr lang="nl-BE" dirty="0">
                <a:solidFill>
                  <a:srgbClr val="002060"/>
                </a:solidFill>
              </a:rPr>
              <a:t> (</a:t>
            </a:r>
            <a:r>
              <a:rPr lang="nl-BE" dirty="0" err="1">
                <a:solidFill>
                  <a:srgbClr val="002060"/>
                </a:solidFill>
              </a:rPr>
              <a:t>comma-seperated</a:t>
            </a:r>
            <a:r>
              <a:rPr lang="nl-BE" dirty="0">
                <a:solidFill>
                  <a:srgbClr val="002060"/>
                </a:solidFill>
              </a:rPr>
              <a:t> </a:t>
            </a:r>
            <a:r>
              <a:rPr lang="nl-BE" dirty="0" err="1">
                <a:solidFill>
                  <a:srgbClr val="002060"/>
                </a:solidFill>
              </a:rPr>
              <a:t>values</a:t>
            </a:r>
            <a:r>
              <a:rPr lang="nl-BE" dirty="0">
                <a:solidFill>
                  <a:srgbClr val="002060"/>
                </a:solidFill>
              </a:rPr>
              <a:t>) –bestand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Moeten geïmporteerd worden in SPSS om in .</a:t>
            </a:r>
            <a:r>
              <a:rPr lang="nl-BE" dirty="0" err="1">
                <a:solidFill>
                  <a:srgbClr val="002060"/>
                </a:solidFill>
              </a:rPr>
              <a:t>sav</a:t>
            </a:r>
            <a:r>
              <a:rPr lang="nl-BE" dirty="0">
                <a:solidFill>
                  <a:srgbClr val="002060"/>
                </a:solidFill>
              </a:rPr>
              <a:t>-formaat om te zetten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Slechts één per één importeren is mogelijk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Meerdere bestanden? = apart invoegen en daarna samenvoegen (zie sectie 4.4)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42</a:t>
            </a:fld>
            <a:endParaRPr lang="en-GB" noProof="0" dirty="0"/>
          </a:p>
        </p:txBody>
      </p:sp>
      <p:pic>
        <p:nvPicPr>
          <p:cNvPr id="1026" name="Picture 2" descr="Statbel, het Belgische statistiekbureau | Statbel">
            <a:extLst>
              <a:ext uri="{FF2B5EF4-FFF2-40B4-BE49-F238E27FC236}">
                <a16:creationId xmlns:a16="http://schemas.microsoft.com/office/drawing/2014/main" id="{3E1C299E-BFF4-4FFA-8EF2-1F9E4596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83" y="3107720"/>
            <a:ext cx="3621338" cy="8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F9ACE63-CB6C-4D99-BA9B-002EDA59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010" y="1539155"/>
            <a:ext cx="3468684" cy="12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93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84E04BFF-E964-4B14-B5A3-AAC5F791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09" y="4929034"/>
            <a:ext cx="9067788" cy="43323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Data uit Excel-bestand importeren: </a:t>
            </a:r>
            <a:r>
              <a:rPr lang="nl-BE" i="1" dirty="0">
                <a:solidFill>
                  <a:srgbClr val="002060"/>
                </a:solidFill>
              </a:rPr>
              <a:t>File ›› Import Data ›› Excel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43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7"/>
          <a:stretch/>
        </p:blipFill>
        <p:spPr>
          <a:xfrm>
            <a:off x="610041" y="2578360"/>
            <a:ext cx="6859802" cy="2154148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229626F-21AA-4DA7-8D00-878A4100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06" y="2578360"/>
            <a:ext cx="7673900" cy="402832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6769913" y="4220893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486145" y="3361291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6650305" y="499259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F0CA91B-E8C4-4191-AD23-ECAE128F826C}"/>
              </a:ext>
            </a:extLst>
          </p:cNvPr>
          <p:cNvSpPr/>
          <p:nvPr/>
        </p:nvSpPr>
        <p:spPr>
          <a:xfrm>
            <a:off x="10948144" y="7565689"/>
            <a:ext cx="5315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Opslaan als .</a:t>
            </a:r>
            <a:r>
              <a:rPr lang="nl-BE" sz="28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-bestand </a:t>
            </a:r>
            <a:b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File ›› Save as</a:t>
            </a:r>
            <a:endParaRPr lang="nl-BE" sz="28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F3768862-0821-4907-A45B-4382B46DD8E6}"/>
              </a:ext>
            </a:extLst>
          </p:cNvPr>
          <p:cNvGrpSpPr/>
          <p:nvPr/>
        </p:nvGrpSpPr>
        <p:grpSpPr>
          <a:xfrm>
            <a:off x="4299282" y="8665276"/>
            <a:ext cx="1094875" cy="511615"/>
            <a:chOff x="11574378" y="2683042"/>
            <a:chExt cx="1094875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86255D9-0E31-45BE-8F4C-82C12B9D979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1BB23D8-0C8A-44FC-AECE-9B888073DB2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947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Data uit CSV-bestand importeren: </a:t>
            </a:r>
            <a:r>
              <a:rPr lang="nl-BE" i="1" dirty="0">
                <a:solidFill>
                  <a:srgbClr val="002060"/>
                </a:solidFill>
              </a:rPr>
              <a:t>File ›› Import Data ›› CSV Data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i="1" dirty="0">
              <a:solidFill>
                <a:srgbClr val="002060"/>
              </a:solidFill>
            </a:endParaRP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84E04BFF-E964-4B14-B5A3-AAC5F7911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20" y="4659379"/>
            <a:ext cx="5818576" cy="49036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Invoeren van data: importeren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44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353AD06-81AF-487E-8874-0D17343C8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1" y="2580163"/>
            <a:ext cx="6072358" cy="1903679"/>
          </a:xfr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229626F-21AA-4DA7-8D00-878A41001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87" y="2578360"/>
            <a:ext cx="7091338" cy="402832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6ACC4FF-27C9-4156-AAA5-23428B0E37DE}"/>
              </a:ext>
            </a:extLst>
          </p:cNvPr>
          <p:cNvGrpSpPr/>
          <p:nvPr/>
        </p:nvGrpSpPr>
        <p:grpSpPr>
          <a:xfrm>
            <a:off x="5987860" y="3972227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99F0F9C2-1E39-4F75-B542-ACCDDA36125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3E656CFB-3898-4BC8-A273-8BFD54B2129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98C3E43-5D7A-474F-88F8-BD45C7446750}"/>
              </a:ext>
            </a:extLst>
          </p:cNvPr>
          <p:cNvGrpSpPr/>
          <p:nvPr/>
        </p:nvGrpSpPr>
        <p:grpSpPr>
          <a:xfrm>
            <a:off x="11606461" y="3399626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5DB124B-397A-442A-ABAE-71EC6F20EC2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E444F1C2-1273-467B-BB87-57AD914C35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C0E0C49C-6100-431C-A4F3-77CC578752B8}"/>
              </a:ext>
            </a:extLst>
          </p:cNvPr>
          <p:cNvGrpSpPr/>
          <p:nvPr/>
        </p:nvGrpSpPr>
        <p:grpSpPr>
          <a:xfrm>
            <a:off x="16404508" y="4959087"/>
            <a:ext cx="1094875" cy="511615"/>
            <a:chOff x="11574378" y="2713095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B4B7EFC5-02CD-4E68-B964-5DB2CBEA28D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AB8E43CC-5069-4D5A-B942-DEE64CEAD605}"/>
                </a:ext>
              </a:extLst>
            </p:cNvPr>
            <p:cNvSpPr txBox="1"/>
            <p:nvPr/>
          </p:nvSpPr>
          <p:spPr>
            <a:xfrm>
              <a:off x="11586411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sp>
        <p:nvSpPr>
          <p:cNvPr id="20" name="Rechthoek 19">
            <a:extLst>
              <a:ext uri="{FF2B5EF4-FFF2-40B4-BE49-F238E27FC236}">
                <a16:creationId xmlns:a16="http://schemas.microsoft.com/office/drawing/2014/main" id="{AF0CA91B-E8C4-4191-AD23-ECAE128F826C}"/>
              </a:ext>
            </a:extLst>
          </p:cNvPr>
          <p:cNvSpPr/>
          <p:nvPr/>
        </p:nvSpPr>
        <p:spPr>
          <a:xfrm>
            <a:off x="9932144" y="7743489"/>
            <a:ext cx="5315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Opslaan als .</a:t>
            </a:r>
            <a:r>
              <a:rPr lang="nl-BE" sz="28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sav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-bestand </a:t>
            </a:r>
            <a:b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File ›› Save as</a:t>
            </a:r>
            <a:endParaRPr lang="nl-BE" sz="28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F3768862-0821-4907-A45B-4382B46DD8E6}"/>
              </a:ext>
            </a:extLst>
          </p:cNvPr>
          <p:cNvGrpSpPr/>
          <p:nvPr/>
        </p:nvGrpSpPr>
        <p:grpSpPr>
          <a:xfrm>
            <a:off x="3905582" y="8898807"/>
            <a:ext cx="1082842" cy="511615"/>
            <a:chOff x="11574378" y="2713095"/>
            <a:chExt cx="1082842" cy="511615"/>
          </a:xfrm>
        </p:grpSpPr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686255D9-0E31-45BE-8F4C-82C12B9D979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C1BB23D8-0C8A-44FC-AECE-9B888073DB21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98D98553-3B8A-4B44-977E-B59B2AA07BCD}"/>
              </a:ext>
            </a:extLst>
          </p:cNvPr>
          <p:cNvGrpSpPr/>
          <p:nvPr/>
        </p:nvGrpSpPr>
        <p:grpSpPr>
          <a:xfrm>
            <a:off x="2290347" y="6629625"/>
            <a:ext cx="1082842" cy="511615"/>
            <a:chOff x="11574378" y="2713095"/>
            <a:chExt cx="1082842" cy="511615"/>
          </a:xfrm>
        </p:grpSpPr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8033A69C-BFF2-4B06-A1D3-AEF5969A429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4C7BBEF1-4B1A-4055-945A-7B8B49EB51B9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078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4.3 Data cleaning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Controleren van data via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Foutieve of ontbrekende waarden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99492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9E064-8011-466F-B0C7-EFF2956F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E61C6B-D006-4FFC-8750-1E0E102E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4801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/>
              <a:t>Frequentietabellen</a:t>
            </a:r>
          </a:p>
          <a:p>
            <a:r>
              <a:rPr lang="nl-BE" dirty="0"/>
              <a:t>Overzicht van frequenties van elke waarde</a:t>
            </a:r>
          </a:p>
          <a:p>
            <a:r>
              <a:rPr lang="nl-BE" dirty="0"/>
              <a:t>Toont aantal </a:t>
            </a:r>
          </a:p>
          <a:p>
            <a:pPr lvl="1"/>
            <a:r>
              <a:rPr lang="nl-BE" b="1" dirty="0"/>
              <a:t>geldige waarden </a:t>
            </a:r>
            <a:r>
              <a:rPr lang="nl-BE" dirty="0"/>
              <a:t>of </a:t>
            </a:r>
            <a:r>
              <a:rPr lang="nl-BE" i="1" dirty="0" err="1"/>
              <a:t>Valid</a:t>
            </a:r>
            <a:r>
              <a:rPr lang="nl-BE" b="1" dirty="0"/>
              <a:t> </a:t>
            </a:r>
            <a:r>
              <a:rPr lang="nl-BE" dirty="0"/>
              <a:t>(1), </a:t>
            </a:r>
          </a:p>
          <a:p>
            <a:pPr lvl="1"/>
            <a:r>
              <a:rPr lang="nl-BE" b="1" dirty="0"/>
              <a:t>ontbrekende waarden </a:t>
            </a:r>
            <a:r>
              <a:rPr lang="nl-BE" dirty="0"/>
              <a:t>of </a:t>
            </a:r>
            <a:r>
              <a:rPr lang="nl-BE" i="1" dirty="0"/>
              <a:t>Missing</a:t>
            </a:r>
            <a:r>
              <a:rPr lang="nl-BE" b="1" dirty="0"/>
              <a:t> </a:t>
            </a:r>
            <a:r>
              <a:rPr lang="nl-BE" dirty="0"/>
              <a:t>(2) </a:t>
            </a:r>
          </a:p>
          <a:p>
            <a:pPr lvl="1"/>
            <a:r>
              <a:rPr lang="nl-BE" b="1" dirty="0"/>
              <a:t>totaal aantal waarden</a:t>
            </a:r>
            <a:r>
              <a:rPr lang="nl-BE" dirty="0"/>
              <a:t> of </a:t>
            </a:r>
            <a:r>
              <a:rPr lang="nl-BE" i="1" dirty="0"/>
              <a:t>Total</a:t>
            </a:r>
            <a:r>
              <a:rPr lang="nl-BE" b="1" dirty="0"/>
              <a:t> </a:t>
            </a:r>
            <a:r>
              <a:rPr lang="nl-BE" dirty="0"/>
              <a:t>(1+2)</a:t>
            </a:r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endParaRPr lang="nl-BE" b="1" dirty="0"/>
          </a:p>
          <a:p>
            <a:r>
              <a:rPr lang="nl-BE" b="1" dirty="0"/>
              <a:t>Frequentietabel opvragen = altijd 1</a:t>
            </a:r>
            <a:r>
              <a:rPr lang="nl-BE" b="1" baseline="30000" dirty="0"/>
              <a:t>e</a:t>
            </a:r>
            <a:r>
              <a:rPr lang="nl-BE" b="1" dirty="0"/>
              <a:t> stap voor het uitvoeren van analyses!</a:t>
            </a:r>
          </a:p>
          <a:p>
            <a:pPr lvl="1"/>
            <a:r>
              <a:rPr lang="nl-BE" dirty="0"/>
              <a:t>Noodzakelijk: controle op fouten in data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C6A028-4803-4F36-9E80-AD1D779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46</a:t>
            </a:fld>
            <a:endParaRPr lang="en-GB" noProof="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6090216A-E09B-4793-A7DD-C6514D2E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2076999"/>
            <a:ext cx="8159706" cy="57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0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864264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opvragen: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Analyze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Descriptive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Statistics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Frequencies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‘W1_Relatiestatus’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47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2289AA6-3E47-4C79-B0B2-1D4CF0F5B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-721" r="19250" b="20024"/>
          <a:stretch/>
        </p:blipFill>
        <p:spPr>
          <a:xfrm>
            <a:off x="388412" y="3235438"/>
            <a:ext cx="6519394" cy="481618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1E6999-8FA5-4AD3-A638-93603BEE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763" y="3235438"/>
            <a:ext cx="8592843" cy="4816189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6F81CC17-BD84-4C59-8C1E-DB60A322B736}"/>
              </a:ext>
            </a:extLst>
          </p:cNvPr>
          <p:cNvGrpSpPr/>
          <p:nvPr/>
        </p:nvGrpSpPr>
        <p:grpSpPr>
          <a:xfrm>
            <a:off x="6142190" y="4479485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E43885C1-9C76-4276-B8ED-998D9623F1C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F05B4D67-7F62-44D7-BD5B-072ECE6A06C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50E2960A-FDF8-42D5-B1A0-7938321847F5}"/>
              </a:ext>
            </a:extLst>
          </p:cNvPr>
          <p:cNvGrpSpPr/>
          <p:nvPr/>
        </p:nvGrpSpPr>
        <p:grpSpPr>
          <a:xfrm>
            <a:off x="11486488" y="4455397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B19B10F5-79E7-434B-8738-A99350670A1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7A0DFB6-03E1-4103-969E-1B5E2322728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75FB8D7B-351E-4D7E-84F8-549238A44690}"/>
              </a:ext>
            </a:extLst>
          </p:cNvPr>
          <p:cNvGrpSpPr/>
          <p:nvPr/>
        </p:nvGrpSpPr>
        <p:grpSpPr>
          <a:xfrm>
            <a:off x="8089504" y="7044064"/>
            <a:ext cx="1094875" cy="511615"/>
            <a:chOff x="11574378" y="2713095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FE4FCB77-10DA-4C4B-A383-E970FFCEC61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AB1C793A-5744-4576-8125-2B415DF043BA}"/>
                </a:ext>
              </a:extLst>
            </p:cNvPr>
            <p:cNvSpPr txBox="1"/>
            <p:nvPr/>
          </p:nvSpPr>
          <p:spPr>
            <a:xfrm>
              <a:off x="11586411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84071C6F-C7C5-4A8D-A961-D973F74FEE67}"/>
              </a:ext>
            </a:extLst>
          </p:cNvPr>
          <p:cNvGrpSpPr/>
          <p:nvPr/>
        </p:nvGrpSpPr>
        <p:grpSpPr>
          <a:xfrm>
            <a:off x="11348398" y="7788527"/>
            <a:ext cx="1082842" cy="511615"/>
            <a:chOff x="11574378" y="2713095"/>
            <a:chExt cx="1082842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B383671-1875-48B4-AE53-D0A3D874EBB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B2C7E7BB-AADC-49EB-86DA-94EBE4337054}"/>
                </a:ext>
              </a:extLst>
            </p:cNvPr>
            <p:cNvSpPr txBox="1"/>
            <p:nvPr/>
          </p:nvSpPr>
          <p:spPr>
            <a:xfrm>
              <a:off x="11574378" y="2713095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923530D-EB81-48F3-A52D-BD5F880CA30B}"/>
              </a:ext>
            </a:extLst>
          </p:cNvPr>
          <p:cNvCxnSpPr>
            <a:cxnSpLocks/>
          </p:cNvCxnSpPr>
          <p:nvPr/>
        </p:nvCxnSpPr>
        <p:spPr>
          <a:xfrm flipH="1">
            <a:off x="11088991" y="4518156"/>
            <a:ext cx="1584626" cy="945887"/>
          </a:xfrm>
          <a:prstGeom prst="straightConnector1">
            <a:avLst/>
          </a:prstGeom>
          <a:ln w="57150">
            <a:solidFill>
              <a:srgbClr val="D6780A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413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‘W1_Relatiestatus’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Syntax:</a:t>
            </a:r>
            <a:r>
              <a:rPr lang="nl-BE" b="1" dirty="0">
                <a:solidFill>
                  <a:srgbClr val="002060"/>
                </a:solidFill>
              </a:rPr>
              <a:t>												</a:t>
            </a:r>
            <a:r>
              <a:rPr lang="nl-BE" b="1" i="1" dirty="0">
                <a:solidFill>
                  <a:srgbClr val="002060"/>
                </a:solidFill>
              </a:rPr>
              <a:t>Output Viewer:</a:t>
            </a: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</a:t>
            </a:r>
            <a:r>
              <a:rPr lang="nl-BE" i="1" dirty="0" err="1">
                <a:solidFill>
                  <a:srgbClr val="002060"/>
                </a:solidFill>
              </a:rPr>
              <a:t>missings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of vreemde waarden: </a:t>
            </a:r>
            <a:r>
              <a:rPr lang="nl-BE" b="1" dirty="0">
                <a:solidFill>
                  <a:srgbClr val="002060"/>
                </a:solidFill>
              </a:rPr>
              <a:t>‘W1_Relatiestatus’ is oké!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48</a:t>
            </a:fld>
            <a:endParaRPr lang="en-GB" noProof="0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7592AD8-A21B-4B7C-877C-B5A6EE3637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27" y="4525982"/>
            <a:ext cx="8852669" cy="2840018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5DFD098-F883-4426-9843-9865A87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66" y="4183082"/>
            <a:ext cx="6340448" cy="9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8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4138" lvl="1" indent="-84138">
              <a:buNone/>
            </a:pPr>
            <a:r>
              <a:rPr lang="nl-BE" b="1" dirty="0">
                <a:solidFill>
                  <a:srgbClr val="002060"/>
                </a:solidFill>
              </a:rPr>
              <a:t>Tip: </a:t>
            </a:r>
            <a:r>
              <a:rPr lang="en-US" b="1" i="1" dirty="0">
                <a:solidFill>
                  <a:srgbClr val="002060"/>
                </a:solidFill>
              </a:rPr>
              <a:t>Edit ›› Options ›› Output ›› Pivot Table Labeling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Aanpassen wat wordt weergegeven in de tabellen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</a:t>
            </a:r>
            <a:r>
              <a:rPr lang="nl-BE" i="1" dirty="0">
                <a:solidFill>
                  <a:srgbClr val="002060"/>
                </a:solidFill>
              </a:rPr>
              <a:t>Name </a:t>
            </a:r>
            <a:r>
              <a:rPr lang="nl-BE" dirty="0">
                <a:solidFill>
                  <a:srgbClr val="002060"/>
                </a:solidFill>
              </a:rPr>
              <a:t>of </a:t>
            </a:r>
            <a:r>
              <a:rPr lang="nl-BE" i="1" dirty="0">
                <a:solidFill>
                  <a:srgbClr val="002060"/>
                </a:solidFill>
              </a:rPr>
              <a:t>Label </a:t>
            </a:r>
            <a:r>
              <a:rPr lang="nl-BE" dirty="0">
                <a:solidFill>
                  <a:srgbClr val="002060"/>
                </a:solidFill>
              </a:rPr>
              <a:t>of beide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</a:t>
            </a:r>
            <a:r>
              <a:rPr lang="nl-BE" i="1" dirty="0" err="1">
                <a:solidFill>
                  <a:srgbClr val="002060"/>
                </a:solidFill>
              </a:rPr>
              <a:t>Values</a:t>
            </a:r>
            <a:r>
              <a:rPr lang="nl-BE" i="1" dirty="0">
                <a:solidFill>
                  <a:srgbClr val="002060"/>
                </a:solidFill>
              </a:rPr>
              <a:t> of Value Labels </a:t>
            </a:r>
            <a:r>
              <a:rPr lang="nl-BE" dirty="0">
                <a:solidFill>
                  <a:srgbClr val="002060"/>
                </a:solidFill>
              </a:rPr>
              <a:t>of beide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Allerlei combinaties mogelijk!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Voor extra duidelijkheid/overzichtelijkheid</a:t>
            </a:r>
          </a:p>
          <a:p>
            <a:pPr lvl="1"/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49</a:t>
            </a:fld>
            <a:endParaRPr lang="en-GB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0FF97F1-6519-46A2-8A14-06714A0D9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51" y="1321188"/>
            <a:ext cx="2142496" cy="214249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A6B7BA8-5493-4F20-AF72-3C61CA77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5" y="4856588"/>
            <a:ext cx="7489179" cy="242246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8A97EEB-783A-4ACB-88EC-FEBDDE65B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70" y="4491299"/>
            <a:ext cx="7845154" cy="2859282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42F73DCC-FF19-4EA2-8558-E7520206EEC0}"/>
              </a:ext>
            </a:extLst>
          </p:cNvPr>
          <p:cNvSpPr/>
          <p:nvPr/>
        </p:nvSpPr>
        <p:spPr>
          <a:xfrm>
            <a:off x="1638431" y="5995038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D882E197-ADDA-499B-99DB-67B7A89C4209}"/>
              </a:ext>
            </a:extLst>
          </p:cNvPr>
          <p:cNvSpPr/>
          <p:nvPr/>
        </p:nvSpPr>
        <p:spPr>
          <a:xfrm>
            <a:off x="9711190" y="5954438"/>
            <a:ext cx="869128" cy="978098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8679961A-B631-4BDB-BC57-F0997A259ADC}"/>
              </a:ext>
            </a:extLst>
          </p:cNvPr>
          <p:cNvSpPr/>
          <p:nvPr/>
        </p:nvSpPr>
        <p:spPr>
          <a:xfrm>
            <a:off x="2957381" y="4683637"/>
            <a:ext cx="2853779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6A9CF487-2EE8-44C0-B05C-2EBB2B7DE1EB}"/>
              </a:ext>
            </a:extLst>
          </p:cNvPr>
          <p:cNvSpPr/>
          <p:nvPr/>
        </p:nvSpPr>
        <p:spPr>
          <a:xfrm>
            <a:off x="9073034" y="4275581"/>
            <a:ext cx="7251115" cy="1075318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45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8438-6BA5-4169-B3ED-D2C60E69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zee aan statistische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0E75D-B79F-4F4B-B16F-166F3B2C7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164888"/>
          </a:xfrm>
        </p:spPr>
        <p:txBody>
          <a:bodyPr/>
          <a:lstStyle/>
          <a:p>
            <a:r>
              <a:rPr lang="nl-BE" dirty="0"/>
              <a:t>Heel wat eenvoudige maar ook meer complexe software op de markt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SPSS 28 = Populair en wijdverspreid softwarepakket</a:t>
            </a:r>
          </a:p>
          <a:p>
            <a:pPr lvl="1"/>
            <a:r>
              <a:rPr lang="nl-BE" dirty="0"/>
              <a:t>Academische en private markt</a:t>
            </a:r>
          </a:p>
          <a:p>
            <a:pPr lvl="1"/>
            <a:r>
              <a:rPr lang="nl-BE" dirty="0"/>
              <a:t>Gebruiksvriendelijk</a:t>
            </a:r>
          </a:p>
          <a:p>
            <a:pPr lvl="1"/>
            <a:r>
              <a:rPr lang="nl-BE" dirty="0"/>
              <a:t>Zowel beginnende studenten als doorwinterde onderzoekers</a:t>
            </a:r>
          </a:p>
          <a:p>
            <a:pPr lvl="1"/>
            <a:r>
              <a:rPr lang="nl-BE" dirty="0"/>
              <a:t>Sociale wetenschappen, economie, geneeskunde, natuurwetenschappen, …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7DD70-3345-4FA3-A04A-17E715F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</a:t>
            </a:fld>
            <a:endParaRPr lang="en-GB" noProof="0" dirty="0"/>
          </a:p>
        </p:txBody>
      </p:sp>
      <p:pic>
        <p:nvPicPr>
          <p:cNvPr id="6" name="Afbeelding 2">
            <a:extLst>
              <a:ext uri="{FF2B5EF4-FFF2-40B4-BE49-F238E27FC236}">
                <a16:creationId xmlns:a16="http://schemas.microsoft.com/office/drawing/2014/main" id="{D7FF722A-E299-4D97-8E7F-3A76BF3A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885" y="5436191"/>
            <a:ext cx="1637132" cy="1227849"/>
          </a:xfrm>
          <a:prstGeom prst="rect">
            <a:avLst/>
          </a:prstGeom>
        </p:spPr>
      </p:pic>
      <p:pic>
        <p:nvPicPr>
          <p:cNvPr id="7" name="Picture 16" descr="Spss Logo Png, Transparent Png - kindpng">
            <a:extLst>
              <a:ext uri="{FF2B5EF4-FFF2-40B4-BE49-F238E27FC236}">
                <a16:creationId xmlns:a16="http://schemas.microsoft.com/office/drawing/2014/main" id="{BEB3EB1B-7B49-4790-9176-74A10320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111" l="4535" r="93721">
                        <a14:foregroundMark x1="9302" y1="47889" x2="9302" y2="47889"/>
                        <a14:foregroundMark x1="8140" y1="45000" x2="8140" y2="45000"/>
                        <a14:foregroundMark x1="4651" y1="46333" x2="4651" y2="46333"/>
                        <a14:foregroundMark x1="51628" y1="8333" x2="51628" y2="8333"/>
                        <a14:foregroundMark x1="65000" y1="43444" x2="65000" y2="43444"/>
                        <a14:foregroundMark x1="51163" y1="92333" x2="51163" y2="92333"/>
                        <a14:foregroundMark x1="93721" y1="51889" x2="93721" y2="51889"/>
                        <a14:foregroundMark x1="53488" y1="6000" x2="5348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087" y="5659865"/>
            <a:ext cx="745813" cy="7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cel Logo png download - 512*512 - Free Transparent Microsoft Excel png  Download. - CleanPNG / KissPNG">
            <a:extLst>
              <a:ext uri="{FF2B5EF4-FFF2-40B4-BE49-F238E27FC236}">
                <a16:creationId xmlns:a16="http://schemas.microsoft.com/office/drawing/2014/main" id="{C4E1435E-36F2-4B92-B372-9FD6F13D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333" y1="29423" x2="64333" y2="29423"/>
                        <a14:foregroundMark x1="62222" y1="39615" x2="62222" y2="39615"/>
                        <a14:foregroundMark x1="63889" y1="51346" x2="63889" y2="51346"/>
                        <a14:foregroundMark x1="62444" y1="57308" x2="62444" y2="57308"/>
                        <a14:foregroundMark x1="62444" y1="67885" x2="62444" y2="67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1" y="2521643"/>
            <a:ext cx="1890370" cy="10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upload.wikimedia.org/wikipedia/commons/7/79/Stata_logo_med_blue.png">
            <a:extLst>
              <a:ext uri="{FF2B5EF4-FFF2-40B4-BE49-F238E27FC236}">
                <a16:creationId xmlns:a16="http://schemas.microsoft.com/office/drawing/2014/main" id="{186A5161-14AB-4D21-9A14-876E5F60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6" y="3635758"/>
            <a:ext cx="2644730" cy="7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8959">
            <a:extLst>
              <a:ext uri="{FF2B5EF4-FFF2-40B4-BE49-F238E27FC236}">
                <a16:creationId xmlns:a16="http://schemas.microsoft.com/office/drawing/2014/main" id="{B18EC133-B644-416E-BFE7-49A2F71BB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301" y="2592950"/>
            <a:ext cx="2017444" cy="827467"/>
          </a:xfrm>
          <a:prstGeom prst="rect">
            <a:avLst/>
          </a:prstGeom>
        </p:spPr>
      </p:pic>
      <p:pic>
        <p:nvPicPr>
          <p:cNvPr id="11" name="Picture 12" descr="R">
            <a:extLst>
              <a:ext uri="{FF2B5EF4-FFF2-40B4-BE49-F238E27FC236}">
                <a16:creationId xmlns:a16="http://schemas.microsoft.com/office/drawing/2014/main" id="{1D2E120E-B7EC-4ED5-96AF-82296145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95" y="3770102"/>
            <a:ext cx="1067698" cy="8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8960">
            <a:extLst>
              <a:ext uri="{FF2B5EF4-FFF2-40B4-BE49-F238E27FC236}">
                <a16:creationId xmlns:a16="http://schemas.microsoft.com/office/drawing/2014/main" id="{47B3B11F-30BD-4FF3-AC3E-629E03A48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60" b="89163" l="9817" r="92512">
                        <a14:foregroundMark x1="37438" y1="43350" x2="37438" y2="43350"/>
                        <a14:foregroundMark x1="42263" y1="34483" x2="43428" y2="45813"/>
                        <a14:foregroundMark x1="47088" y1="39901" x2="47421" y2="52217"/>
                        <a14:foregroundMark x1="53078" y1="36946" x2="53411" y2="61576"/>
                        <a14:foregroundMark x1="57404" y1="25616" x2="57404" y2="61084"/>
                        <a14:foregroundMark x1="61730" y1="33498" x2="62230" y2="64039"/>
                        <a14:foregroundMark x1="67388" y1="37931" x2="68220" y2="59113"/>
                        <a14:foregroundMark x1="71880" y1="38424" x2="71714" y2="31527"/>
                        <a14:foregroundMark x1="79534" y1="35961" x2="86855" y2="46305"/>
                        <a14:foregroundMark x1="86023" y1="49754" x2="86023" y2="49754"/>
                        <a14:foregroundMark x1="90349" y1="25123" x2="90349" y2="25123"/>
                        <a14:foregroundMark x1="92512" y1="25123" x2="92512" y2="25123"/>
                        <a14:foregroundMark x1="91348" y1="25123" x2="91847" y2="21182"/>
                        <a14:foregroundMark x1="26123" y1="44828" x2="26123" y2="44828"/>
                        <a14:foregroundMark x1="23128" y1="62562" x2="22296" y2="65517"/>
                        <a14:foregroundMark x1="22296" y1="70443" x2="29950" y2="39901"/>
                        <a14:foregroundMark x1="20133" y1="52709" x2="20133" y2="52709"/>
                        <a14:foregroundMark x1="19967" y1="52709" x2="19967" y2="527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9848" y="2649646"/>
            <a:ext cx="2281941" cy="770772"/>
          </a:xfrm>
          <a:prstGeom prst="rect">
            <a:avLst/>
          </a:prstGeom>
        </p:spPr>
      </p:pic>
      <p:pic>
        <p:nvPicPr>
          <p:cNvPr id="13" name="Picture 14" descr="Mplus – Steve Granger">
            <a:extLst>
              <a:ext uri="{FF2B5EF4-FFF2-40B4-BE49-F238E27FC236}">
                <a16:creationId xmlns:a16="http://schemas.microsoft.com/office/drawing/2014/main" id="{08421D9B-54BB-498B-9784-77FDC463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98" y="3173716"/>
            <a:ext cx="1601011" cy="6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09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D1B90C72-47F9-4181-8C8D-DC8B3946EB7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27" y="4462177"/>
            <a:ext cx="7670403" cy="526735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Een frequentietabel opvragen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voor variabele ‘W1_ACT_partner’ (werksituatie partner)</a:t>
            </a:r>
          </a:p>
          <a:p>
            <a:r>
              <a:rPr lang="nl-BE" dirty="0">
                <a:solidFill>
                  <a:srgbClr val="002060"/>
                </a:solidFill>
              </a:rPr>
              <a:t>Volg opnieuw dezelfde reeks acties of gebruik de </a:t>
            </a:r>
            <a:r>
              <a:rPr lang="nl-BE" i="1" dirty="0">
                <a:solidFill>
                  <a:srgbClr val="002060"/>
                </a:solidFill>
              </a:rPr>
              <a:t>Syntax Editor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pPr lvl="1"/>
            <a:r>
              <a:rPr lang="nl-BE" sz="2400" b="1" i="1" dirty="0">
                <a:solidFill>
                  <a:srgbClr val="002060"/>
                </a:solidFill>
              </a:rPr>
              <a:t>Syntax:</a:t>
            </a:r>
            <a:r>
              <a:rPr lang="nl-BE" sz="2400" b="1" dirty="0">
                <a:solidFill>
                  <a:srgbClr val="002060"/>
                </a:solidFill>
              </a:rPr>
              <a:t>	</a:t>
            </a:r>
            <a:r>
              <a:rPr lang="nl-BE" b="1" dirty="0">
                <a:solidFill>
                  <a:srgbClr val="002060"/>
                </a:solidFill>
              </a:rPr>
              <a:t>													</a:t>
            </a:r>
            <a:r>
              <a:rPr lang="nl-BE" sz="2400" b="1" i="1" dirty="0">
                <a:solidFill>
                  <a:srgbClr val="002060"/>
                </a:solidFill>
              </a:rPr>
              <a:t>Output Viewer:</a:t>
            </a:r>
          </a:p>
          <a:p>
            <a:pPr marL="720000" lvl="1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pPr lvl="1"/>
            <a:endParaRPr lang="nl-BE" b="1" i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Opvallend: 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582 respondenten </a:t>
            </a:r>
            <a:r>
              <a:rPr lang="nl-BE" i="1" dirty="0">
                <a:solidFill>
                  <a:srgbClr val="002060"/>
                </a:solidFill>
              </a:rPr>
              <a:t>user-missing </a:t>
            </a:r>
            <a:r>
              <a:rPr lang="nl-BE" dirty="0">
                <a:solidFill>
                  <a:srgbClr val="002060"/>
                </a:solidFill>
              </a:rPr>
              <a:t>(999)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Erg hoog aantal: logische verklaring?</a:t>
            </a:r>
          </a:p>
          <a:p>
            <a:pPr lvl="2"/>
            <a:r>
              <a:rPr lang="nl-BE" sz="2400" dirty="0">
                <a:solidFill>
                  <a:srgbClr val="002060"/>
                </a:solidFill>
              </a:rPr>
              <a:t>Ja! 582 respondenten hebben geen partner,</a:t>
            </a:r>
            <a:br>
              <a:rPr lang="nl-BE" sz="2400" dirty="0">
                <a:solidFill>
                  <a:srgbClr val="002060"/>
                </a:solidFill>
              </a:rPr>
            </a:br>
            <a:r>
              <a:rPr lang="nl-BE" sz="2400" dirty="0">
                <a:solidFill>
                  <a:srgbClr val="002060"/>
                </a:solidFill>
              </a:rPr>
              <a:t>dus bleef deze vraag onbeantwoord.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50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DFD098-F883-4426-9843-9865A876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79" y="4425724"/>
            <a:ext cx="6340448" cy="99947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C886FA8-D213-4FAA-AF6D-90623B3C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79" y="6039921"/>
            <a:ext cx="6340448" cy="90359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FE9AA36-C2A1-42E5-ABFD-3AE5EFAA7B24}"/>
              </a:ext>
            </a:extLst>
          </p:cNvPr>
          <p:cNvCxnSpPr>
            <a:cxnSpLocks/>
          </p:cNvCxnSpPr>
          <p:nvPr/>
        </p:nvCxnSpPr>
        <p:spPr>
          <a:xfrm>
            <a:off x="1960455" y="5458494"/>
            <a:ext cx="0" cy="481102"/>
          </a:xfrm>
          <a:prstGeom prst="straightConnector1">
            <a:avLst/>
          </a:prstGeom>
          <a:ln w="57150">
            <a:solidFill>
              <a:srgbClr val="1E64C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4DD2EB78-404B-436D-80C7-180C28651C05}"/>
              </a:ext>
            </a:extLst>
          </p:cNvPr>
          <p:cNvSpPr/>
          <p:nvPr/>
        </p:nvSpPr>
        <p:spPr>
          <a:xfrm>
            <a:off x="12741446" y="9047747"/>
            <a:ext cx="567530" cy="30079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4E72984D-802A-4BDC-9571-1BB740B15B55}"/>
              </a:ext>
            </a:extLst>
          </p:cNvPr>
          <p:cNvSpPr/>
          <p:nvPr/>
        </p:nvSpPr>
        <p:spPr>
          <a:xfrm>
            <a:off x="9258027" y="9043737"/>
            <a:ext cx="1510240" cy="30079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337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controleren van data via </a:t>
            </a:r>
            <a:r>
              <a:rPr lang="nl-BE" i="1" dirty="0" err="1"/>
              <a:t>Frequencies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frequenties: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/>
              <a:t>Open ‘DATA_WAVE1_CenW.sav’. Hebben meer vrouwen aan de eerste wave van het Corona &amp; Welzijn onderzoek deelgenomen dan mannen?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90703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4.3 Data cleaning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Controleren van data via </a:t>
            </a:r>
            <a:r>
              <a:rPr lang="nl-BE" i="1" dirty="0" err="1">
                <a:solidFill>
                  <a:srgbClr val="5D9CC7"/>
                </a:solidFill>
              </a:rPr>
              <a:t>Frequencies</a:t>
            </a:r>
            <a:endParaRPr lang="nl-BE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Foutieve of ontbrekende waarden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7630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waarden: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600750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Systematische fouten</a:t>
            </a:r>
            <a:br>
              <a:rPr lang="nl-BE" b="1" dirty="0">
                <a:solidFill>
                  <a:srgbClr val="002060"/>
                </a:solidFill>
              </a:rPr>
            </a:b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Niet toevallig: bepaald patroon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Meestal bij alle steekproefeenheden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	In codeboek:	‘1 = Helemaal niet akkoord’ tem ‘5 = Helemaal akkoord’</a:t>
            </a:r>
            <a:br>
              <a:rPr lang="nl-BE" dirty="0">
                <a:solidFill>
                  <a:srgbClr val="002060"/>
                </a:solidFill>
              </a:rPr>
            </a:b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		In datamatrix: ‘0 = Helemaal niet akkoord’ tem ‘4 = Helemaal akkoord’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Oplossing</a:t>
            </a:r>
            <a:r>
              <a:rPr lang="nl-BE" dirty="0">
                <a:solidFill>
                  <a:srgbClr val="002060"/>
                </a:solidFill>
              </a:rPr>
              <a:t>: </a:t>
            </a:r>
            <a:r>
              <a:rPr lang="nl-BE" b="1" dirty="0">
                <a:solidFill>
                  <a:srgbClr val="002060"/>
                </a:solidFill>
              </a:rPr>
              <a:t>variabele</a:t>
            </a:r>
            <a:r>
              <a:rPr lang="nl-BE" dirty="0">
                <a:solidFill>
                  <a:srgbClr val="002060"/>
                </a:solidFill>
              </a:rPr>
              <a:t> </a:t>
            </a:r>
            <a:r>
              <a:rPr lang="nl-BE" b="1" dirty="0">
                <a:solidFill>
                  <a:srgbClr val="002060"/>
                </a:solidFill>
              </a:rPr>
              <a:t>hercoderen</a:t>
            </a:r>
            <a:r>
              <a:rPr lang="nl-BE" dirty="0">
                <a:solidFill>
                  <a:srgbClr val="002060"/>
                </a:solidFill>
              </a:rPr>
              <a:t> (</a:t>
            </a:r>
            <a:r>
              <a:rPr lang="nl-BE" u="sng" dirty="0">
                <a:solidFill>
                  <a:srgbClr val="002060"/>
                </a:solidFill>
              </a:rPr>
              <a:t>zie hoofdstuk 5</a:t>
            </a:r>
            <a:r>
              <a:rPr lang="nl-BE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53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54E95D3-4AF5-4377-9BE8-79813977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2926">
            <a:off x="12477508" y="2224067"/>
            <a:ext cx="3549028" cy="8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7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593A2-40BC-4671-81D6-480F215B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E20D68-4A09-45D9-A6FF-42859E7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813829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waarden: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600750" indent="-514350">
              <a:buFont typeface="+mj-lt"/>
              <a:buAutoNum type="arabicPeriod" startAt="2"/>
            </a:pPr>
            <a:r>
              <a:rPr lang="nl-BE" b="1" dirty="0">
                <a:solidFill>
                  <a:srgbClr val="002060"/>
                </a:solidFill>
              </a:rPr>
              <a:t>Eenmalige fouten</a:t>
            </a:r>
          </a:p>
          <a:p>
            <a:pPr marL="600750" indent="-514350">
              <a:buFont typeface="+mj-lt"/>
              <a:buAutoNum type="arabicPeriod" startAt="2"/>
            </a:pPr>
            <a:endParaRPr lang="nl-BE" b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Niet-systematisch, toevallig: door respondent of onderzoeker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typfoutje: onderzoeker geeft ‘22’ in i.p.v. ‘2’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Vraag verkeerd gelezen: respondent geeft 36 jaar </a:t>
            </a:r>
            <a:r>
              <a:rPr lang="nl-BE" dirty="0" err="1">
                <a:solidFill>
                  <a:srgbClr val="002060"/>
                </a:solidFill>
              </a:rPr>
              <a:t>ipv</a:t>
            </a:r>
            <a:r>
              <a:rPr lang="nl-BE" dirty="0">
                <a:solidFill>
                  <a:srgbClr val="002060"/>
                </a:solidFill>
              </a:rPr>
              <a:t> geboortejaar 1984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Oplossing:</a:t>
            </a:r>
          </a:p>
          <a:p>
            <a:pPr lvl="3"/>
            <a:r>
              <a:rPr lang="nl-BE" dirty="0">
                <a:solidFill>
                  <a:srgbClr val="002060"/>
                </a:solidFill>
              </a:rPr>
              <a:t>Foute waarde veranderen in </a:t>
            </a:r>
            <a:r>
              <a:rPr lang="nl-BE" i="1" dirty="0">
                <a:solidFill>
                  <a:srgbClr val="002060"/>
                </a:solidFill>
              </a:rPr>
              <a:t>user-missing </a:t>
            </a:r>
            <a:r>
              <a:rPr lang="nl-BE" i="1" dirty="0" err="1">
                <a:solidFill>
                  <a:srgbClr val="002060"/>
                </a:solidFill>
              </a:rPr>
              <a:t>value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(bv. 999)</a:t>
            </a:r>
          </a:p>
          <a:p>
            <a:pPr lvl="3"/>
            <a:r>
              <a:rPr lang="nl-BE" dirty="0">
                <a:solidFill>
                  <a:srgbClr val="002060"/>
                </a:solidFill>
              </a:rPr>
              <a:t>Foute waarde veranderen in juiste waarde (</a:t>
            </a:r>
            <a:r>
              <a:rPr lang="nl-BE" u="sng" dirty="0">
                <a:solidFill>
                  <a:srgbClr val="002060"/>
                </a:solidFill>
              </a:rPr>
              <a:t>enkel wanneer 100% zeker</a:t>
            </a:r>
            <a:r>
              <a:rPr lang="nl-BE" dirty="0">
                <a:solidFill>
                  <a:srgbClr val="002060"/>
                </a:solidFill>
              </a:rPr>
              <a:t>!)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5D4E5F-2288-41D9-99E0-C0382BA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54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54E95D3-4AF5-4377-9BE8-79813977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2926">
            <a:off x="12477508" y="2224067"/>
            <a:ext cx="3549028" cy="8680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BCA9470-7B16-4B93-BD40-BD64B40E3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8" t="61306" r="41718"/>
          <a:stretch/>
        </p:blipFill>
        <p:spPr>
          <a:xfrm>
            <a:off x="8852784" y="6161937"/>
            <a:ext cx="3447122" cy="99356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44760E1-42B0-40C9-8D63-CFA9C03BE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8" t="61306" r="7451"/>
          <a:stretch/>
        </p:blipFill>
        <p:spPr>
          <a:xfrm>
            <a:off x="12208416" y="5960221"/>
            <a:ext cx="2166854" cy="9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216C1E-9FD0-4D12-AAC2-BF1F476BB02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05" y="4876800"/>
            <a:ext cx="8199405" cy="406582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opsporen en aanpakken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‘W2_Smartphonebezit1’ (in DATA_WAVE2_CenW_raw.sav)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Frequentietabel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Alleen 0 (Nee) en 1 (Ja) mogelijk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Waarde 2 (2x) en 11 komen ook voor: </a:t>
            </a:r>
            <a:r>
              <a:rPr lang="nl-BE" b="1" dirty="0">
                <a:solidFill>
                  <a:srgbClr val="002060"/>
                </a:solidFill>
              </a:rPr>
              <a:t>fout!</a:t>
            </a:r>
          </a:p>
          <a:p>
            <a:r>
              <a:rPr lang="nl-BE" dirty="0">
                <a:solidFill>
                  <a:srgbClr val="002060"/>
                </a:solidFill>
              </a:rPr>
              <a:t>Hoe oplossen?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Geen logische verklaring voor 2 en 11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Ingeven als ontbrekend of </a:t>
            </a:r>
            <a:r>
              <a:rPr lang="nl-BE" b="1" i="1" dirty="0">
                <a:solidFill>
                  <a:srgbClr val="002060"/>
                </a:solidFill>
              </a:rPr>
              <a:t>missing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55</a:t>
            </a:fld>
            <a:endParaRPr lang="en-GB" noProof="0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8E18DD9-B455-4D77-9E1D-752F0D81DE13}"/>
              </a:ext>
            </a:extLst>
          </p:cNvPr>
          <p:cNvSpPr/>
          <p:nvPr/>
        </p:nvSpPr>
        <p:spPr>
          <a:xfrm>
            <a:off x="10134600" y="6793255"/>
            <a:ext cx="571500" cy="902945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119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aanduiden als ontbrekend </a:t>
            </a:r>
            <a:r>
              <a:rPr lang="nl-BE" b="1" dirty="0">
                <a:solidFill>
                  <a:srgbClr val="002060"/>
                </a:solidFill>
              </a:rPr>
              <a:t>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View </a:t>
            </a:r>
            <a:r>
              <a:rPr lang="nl-BE" dirty="0">
                <a:solidFill>
                  <a:srgbClr val="002060"/>
                </a:solidFill>
              </a:rPr>
              <a:t>bij W2_Smartphonebezit1</a:t>
            </a:r>
            <a:r>
              <a:rPr lang="nl-BE" i="1" dirty="0">
                <a:solidFill>
                  <a:srgbClr val="002060"/>
                </a:solidFill>
              </a:rPr>
              <a:t>: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56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711077-4079-4CEC-B2DF-2E097F63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9"/>
          <a:stretch/>
        </p:blipFill>
        <p:spPr>
          <a:xfrm>
            <a:off x="327068" y="3278121"/>
            <a:ext cx="16684537" cy="5230879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90CF2485-3DED-4801-BDA5-A4BF6733F1F9}"/>
              </a:ext>
            </a:extLst>
          </p:cNvPr>
          <p:cNvGrpSpPr/>
          <p:nvPr/>
        </p:nvGrpSpPr>
        <p:grpSpPr>
          <a:xfrm>
            <a:off x="8988513" y="462099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9C29E5F3-8126-4590-823B-02C2A043AE1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667F66AA-A766-446B-A3A1-C24A9503C6A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D1CC7B26-B41C-4E91-A649-109AB1CDD346}"/>
              </a:ext>
            </a:extLst>
          </p:cNvPr>
          <p:cNvGrpSpPr/>
          <p:nvPr/>
        </p:nvGrpSpPr>
        <p:grpSpPr>
          <a:xfrm>
            <a:off x="5606388" y="6461997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CFB218EE-322D-4B11-89CE-066A61D8452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2ACAAE0E-E94D-472C-9123-97370E6968C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31D89B74-F23E-487B-86A9-4C629D722CD6}"/>
              </a:ext>
            </a:extLst>
          </p:cNvPr>
          <p:cNvGrpSpPr/>
          <p:nvPr/>
        </p:nvGrpSpPr>
        <p:grpSpPr>
          <a:xfrm>
            <a:off x="7041488" y="8044059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21549BA-CAE9-4A76-B079-E6247606616C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9D01AC39-C825-444E-9ACB-82E5938D9E1F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087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2"/>
            <a:ext cx="16858641" cy="7937327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aanduiden als ontbrekend </a:t>
            </a:r>
            <a:r>
              <a:rPr lang="nl-BE" b="1" dirty="0">
                <a:solidFill>
                  <a:srgbClr val="002060"/>
                </a:solidFill>
              </a:rPr>
              <a:t>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i="1" dirty="0">
              <a:solidFill>
                <a:srgbClr val="002060"/>
              </a:solidFill>
            </a:endParaRPr>
          </a:p>
          <a:p>
            <a:r>
              <a:rPr lang="nl-BE" i="1" dirty="0">
                <a:solidFill>
                  <a:srgbClr val="002060"/>
                </a:solidFill>
              </a:rPr>
              <a:t>Data View: </a:t>
            </a:r>
            <a:r>
              <a:rPr lang="nl-BE" dirty="0">
                <a:solidFill>
                  <a:srgbClr val="002060"/>
                </a:solidFill>
              </a:rPr>
              <a:t>klik op kolomtitel en dan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Edit</a:t>
            </a:r>
            <a:r>
              <a:rPr lang="nl-BE" i="1" dirty="0">
                <a:solidFill>
                  <a:srgbClr val="002060"/>
                </a:solidFill>
              </a:rPr>
              <a:t> ››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Herhaal dit tot alle foutieve waarden </a:t>
            </a:r>
            <a:r>
              <a:rPr lang="nl-BE" dirty="0">
                <a:solidFill>
                  <a:srgbClr val="002060"/>
                </a:solidFill>
              </a:rPr>
              <a:t>(bv. 11) </a:t>
            </a:r>
            <a:r>
              <a:rPr lang="nl-BE" b="1" dirty="0">
                <a:solidFill>
                  <a:srgbClr val="002060"/>
                </a:solidFill>
              </a:rPr>
              <a:t>aangeduid zijn als ontbrekend!</a:t>
            </a:r>
            <a:endParaRPr lang="nl-BE" i="1" dirty="0">
              <a:solidFill>
                <a:srgbClr val="002060"/>
              </a:solidFill>
            </a:endParaRPr>
          </a:p>
          <a:p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57</a:t>
            </a:fld>
            <a:endParaRPr lang="en-GB" noProof="0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02D333-46A7-48AD-A296-EC97996E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60077"/>
            <a:ext cx="6356350" cy="5198051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2AEC2A1A-BD6D-4FEB-9CA2-A5280E0D7A8D}"/>
              </a:ext>
            </a:extLst>
          </p:cNvPr>
          <p:cNvGrpSpPr/>
          <p:nvPr/>
        </p:nvGrpSpPr>
        <p:grpSpPr>
          <a:xfrm>
            <a:off x="4759413" y="36430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B89785DA-62BB-4A35-A93A-248B5E02E10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4F6E7586-CD29-4C07-A9AF-886CFB044F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FC0E40C1-7EB0-4DAD-8188-532A075BA7DD}"/>
              </a:ext>
            </a:extLst>
          </p:cNvPr>
          <p:cNvGrpSpPr/>
          <p:nvPr/>
        </p:nvGrpSpPr>
        <p:grpSpPr>
          <a:xfrm>
            <a:off x="2435980" y="7825698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2DEB9EC3-0654-44F7-8F3B-FD523D66FA6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D5722406-5794-4C19-94CA-1ADAEC940A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pic>
        <p:nvPicPr>
          <p:cNvPr id="15" name="Tijdelijke aanduiding voor inhoud 5">
            <a:extLst>
              <a:ext uri="{FF2B5EF4-FFF2-40B4-BE49-F238E27FC236}">
                <a16:creationId xmlns:a16="http://schemas.microsoft.com/office/drawing/2014/main" id="{C95B3ED0-BF90-470D-BB9F-DC6384E3B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66" y="3499297"/>
            <a:ext cx="7732213" cy="4669625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08E8540C-D53C-4544-9B41-4F74BA5CBF06}"/>
              </a:ext>
            </a:extLst>
          </p:cNvPr>
          <p:cNvGrpSpPr/>
          <p:nvPr/>
        </p:nvGrpSpPr>
        <p:grpSpPr>
          <a:xfrm>
            <a:off x="8098029" y="5248405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0C61DE8E-0637-4B6C-9A60-FAE4F2C282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BA0705F9-DBF8-42F5-AAD9-22BFDEFB28B6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C35A77C4-383A-4432-BE4B-628CB1B59458}"/>
              </a:ext>
            </a:extLst>
          </p:cNvPr>
          <p:cNvGrpSpPr/>
          <p:nvPr/>
        </p:nvGrpSpPr>
        <p:grpSpPr>
          <a:xfrm>
            <a:off x="8098029" y="5829428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294F48D8-E87E-4289-9978-28B736EB79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FA400E1D-82DD-4E2D-B3BC-F75885515E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grpSp>
        <p:nvGrpSpPr>
          <p:cNvPr id="22" name="Groep 21">
            <a:extLst>
              <a:ext uri="{FF2B5EF4-FFF2-40B4-BE49-F238E27FC236}">
                <a16:creationId xmlns:a16="http://schemas.microsoft.com/office/drawing/2014/main" id="{D00E5F0D-9A1F-4384-BF4F-AFF3C28260DA}"/>
              </a:ext>
            </a:extLst>
          </p:cNvPr>
          <p:cNvGrpSpPr/>
          <p:nvPr/>
        </p:nvGrpSpPr>
        <p:grpSpPr>
          <a:xfrm>
            <a:off x="12100013" y="7997310"/>
            <a:ext cx="1094875" cy="511615"/>
            <a:chOff x="11574378" y="2683042"/>
            <a:chExt cx="1094875" cy="511615"/>
          </a:xfrm>
        </p:grpSpPr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5AD525ED-A566-41C1-99B6-85C62105B19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84AAB253-BE74-46AA-BF5A-B9956544BCEE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692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78DF4C97-476A-4023-84C1-4F21B9934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39" y="3206210"/>
            <a:ext cx="8233575" cy="4065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6743527"/>
          </a:xfrm>
        </p:spPr>
        <p:txBody>
          <a:bodyPr>
            <a:normAutofit lnSpcReduction="10000"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aanduiden als ontbrekend 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Output: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Drie foutieve waarden</a:t>
            </a:r>
          </a:p>
          <a:p>
            <a:r>
              <a:rPr lang="nl-BE" dirty="0">
                <a:solidFill>
                  <a:srgbClr val="002060"/>
                </a:solidFill>
              </a:rPr>
              <a:t>Eén </a:t>
            </a:r>
            <a:r>
              <a:rPr lang="nl-BE" i="1" dirty="0">
                <a:solidFill>
                  <a:srgbClr val="002060"/>
                </a:solidFill>
              </a:rPr>
              <a:t>system-missing </a:t>
            </a:r>
            <a:r>
              <a:rPr lang="nl-BE" i="1" dirty="0" err="1">
                <a:solidFill>
                  <a:srgbClr val="002060"/>
                </a:solidFill>
              </a:rPr>
              <a:t>value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58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D216C1E-9FD0-4D12-AAC2-BF1F476BB02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" y="3206211"/>
            <a:ext cx="8199405" cy="4065823"/>
          </a:xfr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E86A7994-7542-4CC8-A29F-514C6687400D}"/>
              </a:ext>
            </a:extLst>
          </p:cNvPr>
          <p:cNvSpPr/>
          <p:nvPr/>
        </p:nvSpPr>
        <p:spPr>
          <a:xfrm>
            <a:off x="1302573" y="5137521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9685678-5DE3-451F-B0BD-6437F04896AD}"/>
              </a:ext>
            </a:extLst>
          </p:cNvPr>
          <p:cNvSpPr/>
          <p:nvPr/>
        </p:nvSpPr>
        <p:spPr>
          <a:xfrm>
            <a:off x="3147205" y="5137521"/>
            <a:ext cx="869128" cy="84351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F9A883C3-DAD6-4919-A4F7-3F3C688ADEEA}"/>
              </a:ext>
            </a:extLst>
          </p:cNvPr>
          <p:cNvCxnSpPr>
            <a:cxnSpLocks/>
          </p:cNvCxnSpPr>
          <p:nvPr/>
        </p:nvCxnSpPr>
        <p:spPr>
          <a:xfrm>
            <a:off x="4127500" y="5549022"/>
            <a:ext cx="4991100" cy="116589"/>
          </a:xfrm>
          <a:prstGeom prst="straightConnector1">
            <a:avLst/>
          </a:prstGeom>
          <a:ln w="38100">
            <a:solidFill>
              <a:srgbClr val="1E64C8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al 16">
            <a:extLst>
              <a:ext uri="{FF2B5EF4-FFF2-40B4-BE49-F238E27FC236}">
                <a16:creationId xmlns:a16="http://schemas.microsoft.com/office/drawing/2014/main" id="{2FC9A4FB-1D3A-4FF7-88DC-21ACAEA6DA5F}"/>
              </a:ext>
            </a:extLst>
          </p:cNvPr>
          <p:cNvSpPr/>
          <p:nvPr/>
        </p:nvSpPr>
        <p:spPr>
          <a:xfrm>
            <a:off x="12077071" y="5549022"/>
            <a:ext cx="445129" cy="43200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77DC0B2D-601E-4CF9-8A79-20BF15B23378}"/>
              </a:ext>
            </a:extLst>
          </p:cNvPr>
          <p:cNvSpPr/>
          <p:nvPr/>
        </p:nvSpPr>
        <p:spPr>
          <a:xfrm>
            <a:off x="10184773" y="5549022"/>
            <a:ext cx="596771" cy="496550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377703E9-7065-4102-A83B-30030C72C199}"/>
              </a:ext>
            </a:extLst>
          </p:cNvPr>
          <p:cNvSpPr/>
          <p:nvPr/>
        </p:nvSpPr>
        <p:spPr>
          <a:xfrm>
            <a:off x="9118600" y="7388974"/>
            <a:ext cx="8667750" cy="19312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Nul foutieve waarden</a:t>
            </a: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Drie 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user-missing </a:t>
            </a:r>
            <a:r>
              <a:rPr lang="nl-BE" sz="2800" i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values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(999)</a:t>
            </a: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Eén </a:t>
            </a:r>
            <a:r>
              <a:rPr lang="nl-BE" sz="2800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system-missing </a:t>
            </a:r>
            <a:r>
              <a:rPr lang="nl-BE" sz="2800" i="1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</a:t>
            </a:r>
            <a:endParaRPr lang="nl-BE" sz="2800" i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Variabele nu oké om te gebruiken</a:t>
            </a:r>
          </a:p>
        </p:txBody>
      </p:sp>
    </p:spTree>
    <p:extLst>
      <p:ext uri="{BB962C8B-B14F-4D97-AF65-F5344CB8AC3E}">
        <p14:creationId xmlns:p14="http://schemas.microsoft.com/office/powerpoint/2010/main" val="2749781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3785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Foutieve waarden </a:t>
            </a:r>
            <a:r>
              <a:rPr lang="nl-BE" b="1" u="sng" dirty="0">
                <a:solidFill>
                  <a:srgbClr val="002060"/>
                </a:solidFill>
              </a:rPr>
              <a:t>corrigeren</a:t>
            </a:r>
            <a:r>
              <a:rPr lang="nl-BE" b="1" dirty="0">
                <a:solidFill>
                  <a:srgbClr val="002060"/>
                </a:solidFill>
              </a:rPr>
              <a:t> via </a:t>
            </a:r>
            <a:r>
              <a:rPr lang="nl-BE" b="1" i="1" dirty="0" err="1">
                <a:solidFill>
                  <a:srgbClr val="002060"/>
                </a:solidFill>
              </a:rPr>
              <a:t>Replace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‘W2_Gebjaar’ (in DATA_WAVE2_CenW_raw.sav)</a:t>
            </a:r>
          </a:p>
          <a:p>
            <a:r>
              <a:rPr lang="nl-BE" dirty="0">
                <a:solidFill>
                  <a:srgbClr val="002060"/>
                </a:solidFill>
              </a:rPr>
              <a:t>Respondent met waarde ‘19’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Vrij zeker leeftijd ingegeven i.p.v.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geboortejaar (2021 – 19 = 2002)</a:t>
            </a:r>
          </a:p>
          <a:p>
            <a:r>
              <a:rPr lang="nl-BE" dirty="0">
                <a:solidFill>
                  <a:srgbClr val="002060"/>
                </a:solidFill>
              </a:rPr>
              <a:t>Oplossing: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Corrigeren via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r>
              <a:rPr lang="nl-BE" i="1" dirty="0">
                <a:solidFill>
                  <a:srgbClr val="002060"/>
                </a:solidFill>
              </a:rPr>
              <a:t>-</a:t>
            </a:r>
            <a:r>
              <a:rPr lang="nl-BE" dirty="0">
                <a:solidFill>
                  <a:srgbClr val="002060"/>
                </a:solidFill>
              </a:rPr>
              <a:t>commando:</a:t>
            </a:r>
          </a:p>
          <a:p>
            <a:pPr lvl="2"/>
            <a:r>
              <a:rPr lang="nl-BE" i="1" dirty="0" err="1">
                <a:solidFill>
                  <a:srgbClr val="002060"/>
                </a:solidFill>
              </a:rPr>
              <a:t>Find</a:t>
            </a:r>
            <a:r>
              <a:rPr lang="nl-BE" i="1" dirty="0">
                <a:solidFill>
                  <a:srgbClr val="002060"/>
                </a:solidFill>
              </a:rPr>
              <a:t>: </a:t>
            </a:r>
            <a:r>
              <a:rPr lang="nl-BE" dirty="0">
                <a:solidFill>
                  <a:srgbClr val="002060"/>
                </a:solidFill>
              </a:rPr>
              <a:t>19; </a:t>
            </a:r>
            <a:r>
              <a:rPr lang="nl-BE" i="1" dirty="0" err="1">
                <a:solidFill>
                  <a:srgbClr val="002060"/>
                </a:solidFill>
              </a:rPr>
              <a:t>Replace</a:t>
            </a:r>
            <a:r>
              <a:rPr lang="nl-BE" i="1" dirty="0">
                <a:solidFill>
                  <a:srgbClr val="002060"/>
                </a:solidFill>
              </a:rPr>
              <a:t>: </a:t>
            </a:r>
            <a:r>
              <a:rPr lang="nl-BE" dirty="0">
                <a:solidFill>
                  <a:srgbClr val="002060"/>
                </a:solidFill>
              </a:rPr>
              <a:t>2002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Indien onzeker: 999!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59</a:t>
            </a:fld>
            <a:endParaRPr lang="en-GB" noProof="0" dirty="0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E7DBF183-5683-4BB4-A233-2C6EFDCFC59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004" y="1980959"/>
            <a:ext cx="6493396" cy="3614783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8F160DCA-A8E1-4E49-837D-6CFD4D941CA8}"/>
              </a:ext>
            </a:extLst>
          </p:cNvPr>
          <p:cNvSpPr/>
          <p:nvPr/>
        </p:nvSpPr>
        <p:spPr>
          <a:xfrm>
            <a:off x="10662473" y="2876921"/>
            <a:ext cx="516503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C07C95-1FA1-48DB-A24A-28776A78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04" y="5701997"/>
            <a:ext cx="6493396" cy="3928104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E416BEB3-8A43-421C-9E68-D37F795453A1}"/>
              </a:ext>
            </a:extLst>
          </p:cNvPr>
          <p:cNvGrpSpPr/>
          <p:nvPr/>
        </p:nvGrpSpPr>
        <p:grpSpPr>
          <a:xfrm>
            <a:off x="8023313" y="7217934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5ECE7910-4F80-4846-A7EF-B21136EB1749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A43D11D4-D7F4-4901-A13E-27AD4E6D776C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68387F2-44E7-4BA5-9BBB-26C9E5B37BE4}"/>
              </a:ext>
            </a:extLst>
          </p:cNvPr>
          <p:cNvGrpSpPr/>
          <p:nvPr/>
        </p:nvGrpSpPr>
        <p:grpSpPr>
          <a:xfrm>
            <a:off x="9567598" y="8825184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DE7761A-6E62-41FF-9D32-13022E029CB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90CB579-C356-452C-9361-5020FC723DE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40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/>
              <a:t>3.2. SPSS omgeving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3.3. Data beheren in </a:t>
            </a:r>
            <a:r>
              <a:rPr lang="nl-BE" i="1" dirty="0">
                <a:solidFill>
                  <a:srgbClr val="5D9CC7"/>
                </a:solidFill>
              </a:rPr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2730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3785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Willekeurig ontbrekende waarden: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= toevallig, niets te maken met de werkelijke waarde die ontbreekt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vermoeidheid, te snel invullen</a:t>
            </a:r>
          </a:p>
          <a:p>
            <a:r>
              <a:rPr lang="nl-BE" b="1" dirty="0">
                <a:solidFill>
                  <a:srgbClr val="002060"/>
                </a:solidFill>
              </a:rPr>
              <a:t>Systematisch ontbrekende waarden: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= niet toevallig, wel te maken met de werkelijke waarde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gevoelige vraag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Problematisch bij grote aantallen: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Groot verlies aan informatie</a:t>
            </a:r>
          </a:p>
          <a:p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60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6CECA1-ADBB-4A96-9E21-687BEAC9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700" y="1916077"/>
            <a:ext cx="2361070" cy="27956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3E6468E-CA9B-46CC-8A3C-537E2E966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44" b="25933"/>
          <a:stretch/>
        </p:blipFill>
        <p:spPr>
          <a:xfrm>
            <a:off x="9372600" y="6014473"/>
            <a:ext cx="6679070" cy="34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4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E35355-444C-47A3-ACEE-3770DF885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069" y="1816273"/>
                <a:ext cx="16858641" cy="7378527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nl-BE" b="1" dirty="0">
                    <a:solidFill>
                      <a:srgbClr val="002060"/>
                    </a:solidFill>
                  </a:rPr>
                  <a:t>Ontbrekende waarden</a:t>
                </a:r>
              </a:p>
              <a:p>
                <a:r>
                  <a:rPr lang="nl-BE" b="1" dirty="0">
                    <a:solidFill>
                      <a:srgbClr val="002060"/>
                    </a:solidFill>
                  </a:rPr>
                  <a:t>Oplossing 1: Imputeren van ontbrekende waarden</a:t>
                </a:r>
                <a:r>
                  <a:rPr lang="nl-BE" dirty="0">
                    <a:solidFill>
                      <a:srgbClr val="002060"/>
                    </a:solidFill>
                  </a:rPr>
                  <a:t> </a:t>
                </a:r>
              </a:p>
              <a:p>
                <a:pPr lvl="1"/>
                <a:r>
                  <a:rPr lang="nl-BE" dirty="0">
                    <a:solidFill>
                      <a:srgbClr val="002060"/>
                    </a:solidFill>
                  </a:rPr>
                  <a:t>= schatting maken van ontbrekende waarden</a:t>
                </a:r>
              </a:p>
              <a:p>
                <a:pPr lvl="1"/>
                <a:r>
                  <a:rPr lang="nl-BE" b="1" dirty="0">
                    <a:solidFill>
                      <a:srgbClr val="002060"/>
                    </a:solidFill>
                  </a:rPr>
                  <a:t>Altijd kritisch te werk gaan!</a:t>
                </a:r>
              </a:p>
              <a:p>
                <a:pPr lvl="2"/>
                <a:r>
                  <a:rPr lang="nl-BE" dirty="0">
                    <a:solidFill>
                      <a:srgbClr val="002060"/>
                    </a:solidFill>
                  </a:rPr>
                  <a:t>Bv.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nl-BE" baseline="-25000" dirty="0">
                    <a:solidFill>
                      <a:srgbClr val="002060"/>
                    </a:solidFill>
                  </a:rPr>
                  <a:t>Leeftijd </a:t>
                </a:r>
                <a:r>
                  <a:rPr lang="nl-BE" dirty="0">
                    <a:solidFill>
                      <a:srgbClr val="002060"/>
                    </a:solidFill>
                  </a:rPr>
                  <a:t>= 41 imputeren: mogelijk grove misschatting als bereik = 18 - 65</a:t>
                </a:r>
              </a:p>
              <a:p>
                <a:pPr lvl="1"/>
                <a:r>
                  <a:rPr lang="nl-BE" b="1" dirty="0">
                    <a:solidFill>
                      <a:srgbClr val="002060"/>
                    </a:solidFill>
                  </a:rPr>
                  <a:t>Pas zinvol bij voldoende zekerheid</a:t>
                </a:r>
              </a:p>
              <a:p>
                <a:pPr lvl="2"/>
                <a:r>
                  <a:rPr lang="nl-BE" dirty="0">
                    <a:solidFill>
                      <a:srgbClr val="002060"/>
                    </a:solidFill>
                  </a:rPr>
                  <a:t>Bv. schaalvariabele uit 6 items, 1 ontbrekende waarde</a:t>
                </a:r>
              </a:p>
              <a:p>
                <a:pPr lvl="3"/>
                <a:r>
                  <a:rPr lang="nl-BE" dirty="0">
                    <a:solidFill>
                      <a:srgbClr val="002060"/>
                    </a:solidFill>
                  </a:rPr>
                  <a:t>Bv.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BE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nl-BE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>
                    <a:solidFill>
                      <a:srgbClr val="002060"/>
                    </a:solidFill>
                  </a:rPr>
                  <a:t>van de 5 items = 4.4 </a:t>
                </a:r>
                <a:r>
                  <a:rPr lang="nl-BE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nl-BE" dirty="0">
                    <a:solidFill>
                      <a:srgbClr val="002060"/>
                    </a:solidFill>
                  </a:rPr>
                  <a:t> goede schatting voor 6</a:t>
                </a: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3"/>
                <a:endParaRPr lang="nl-BE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nl-BE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Niet aangewezen bij </a:t>
                </a:r>
                <a:r>
                  <a:rPr lang="nl-BE" b="1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systematisch ontbrekende waarden!</a:t>
                </a:r>
                <a:endParaRPr lang="nl-BE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FE35355-444C-47A3-ACEE-3770DF885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069" y="1816273"/>
                <a:ext cx="16858641" cy="7378527"/>
              </a:xfrm>
              <a:blipFill>
                <a:blip r:embed="Rf23bceb302e54120"/>
                <a:stretch>
                  <a:fillRect l="-253" t="-49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61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3C4E6A6-E690-4AE7-A60D-F6698172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" r="1325"/>
          <a:stretch/>
        </p:blipFill>
        <p:spPr>
          <a:xfrm>
            <a:off x="3797301" y="6565852"/>
            <a:ext cx="9033374" cy="889048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D53777C5-EFA1-42DF-A722-DABED9D0FF68}"/>
              </a:ext>
            </a:extLst>
          </p:cNvPr>
          <p:cNvSpPr/>
          <p:nvPr/>
        </p:nvSpPr>
        <p:spPr>
          <a:xfrm>
            <a:off x="12436788" y="7010376"/>
            <a:ext cx="516503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90DEF6-A40E-44DF-BA78-5E45FF21C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1" y="7539443"/>
            <a:ext cx="9033374" cy="8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7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r>
              <a:rPr lang="nl-BE" b="1" dirty="0">
                <a:solidFill>
                  <a:srgbClr val="002060"/>
                </a:solidFill>
              </a:rPr>
              <a:t>Oplossing 2: Verwijderen van items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Goede oplossing bij veel systematisch ontbrekende waarden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Schaal met 3 neutrale items en 1 gevoelig item over zelfcontrole: </a:t>
            </a:r>
          </a:p>
          <a:p>
            <a:pPr marL="1306800" lvl="2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‘Wanneer ik boos ben op anderen, ga ik eerder op de vuist met hen dan te praten’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Mogelijk systematisch ontbrekend vanwege gevoeligheid: beter verwijderen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 </a:t>
            </a:r>
            <a:r>
              <a:rPr lang="nl-BE" b="1" i="1" dirty="0" err="1">
                <a:solidFill>
                  <a:srgbClr val="002060"/>
                </a:solidFill>
              </a:rPr>
              <a:t>Variable</a:t>
            </a:r>
            <a:r>
              <a:rPr lang="nl-BE" b="1" i="1" dirty="0">
                <a:solidFill>
                  <a:srgbClr val="002060"/>
                </a:solidFill>
              </a:rPr>
              <a:t> View</a:t>
            </a:r>
            <a:r>
              <a:rPr lang="nl-BE" dirty="0">
                <a:solidFill>
                  <a:srgbClr val="002060"/>
                </a:solidFill>
              </a:rPr>
              <a:t>: Rechtermuisklik en </a:t>
            </a:r>
            <a:r>
              <a:rPr lang="nl-BE" b="1" i="1" dirty="0" err="1">
                <a:solidFill>
                  <a:srgbClr val="002060"/>
                </a:solidFill>
              </a:rPr>
              <a:t>Clear</a:t>
            </a: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62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8150CF-CDD6-4D10-B04C-F0D5619F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1"/>
          <a:stretch/>
        </p:blipFill>
        <p:spPr>
          <a:xfrm>
            <a:off x="1570584" y="5943600"/>
            <a:ext cx="14908706" cy="3535199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EC054CD7-BE30-45E5-9FE7-2F1628ACCE39}"/>
              </a:ext>
            </a:extLst>
          </p:cNvPr>
          <p:cNvGrpSpPr/>
          <p:nvPr/>
        </p:nvGrpSpPr>
        <p:grpSpPr>
          <a:xfrm>
            <a:off x="1512857" y="8041575"/>
            <a:ext cx="1094875" cy="511615"/>
            <a:chOff x="11574378" y="2683042"/>
            <a:chExt cx="1094875" cy="511615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57FE4145-5E9D-413E-AEBA-DF705C73B04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B692A3E-08B8-4FF3-9B3F-1C6C8F28265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F47214C6-CFE5-471E-9084-2801E1A04D7C}"/>
              </a:ext>
            </a:extLst>
          </p:cNvPr>
          <p:cNvGrpSpPr/>
          <p:nvPr/>
        </p:nvGrpSpPr>
        <p:grpSpPr>
          <a:xfrm>
            <a:off x="4310988" y="8967184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C62A6DF-A45A-4CC9-8AC0-3E957FD1496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719BA778-2D67-4D86-8FA6-662C5E193C4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936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</a:p>
          <a:p>
            <a:r>
              <a:rPr lang="nl-BE" b="1" dirty="0">
                <a:solidFill>
                  <a:srgbClr val="002060"/>
                </a:solidFill>
              </a:rPr>
              <a:t>Oplossing 3: Verwijderen van cases</a:t>
            </a:r>
          </a:p>
          <a:p>
            <a:r>
              <a:rPr lang="nl-BE" dirty="0">
                <a:solidFill>
                  <a:srgbClr val="002060"/>
                </a:solidFill>
              </a:rPr>
              <a:t>Voorbeeld uit ‘DATA_WAVE2_CenW_raw.sav’: Nummer 1827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Na ‘W2_Burg_staat’ niets meer ingevuld: levert geen info op voor onderzoek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In </a:t>
            </a:r>
            <a:r>
              <a:rPr lang="nl-BE" b="1" i="1" dirty="0">
                <a:solidFill>
                  <a:srgbClr val="002060"/>
                </a:solidFill>
              </a:rPr>
              <a:t>Data View: </a:t>
            </a:r>
            <a:r>
              <a:rPr lang="nl-BE" dirty="0">
                <a:solidFill>
                  <a:srgbClr val="002060"/>
                </a:solidFill>
              </a:rPr>
              <a:t>rechtermuisklik en </a:t>
            </a:r>
            <a:r>
              <a:rPr lang="nl-BE" b="1" i="1" dirty="0" err="1">
                <a:solidFill>
                  <a:srgbClr val="002060"/>
                </a:solidFill>
              </a:rPr>
              <a:t>Clear</a:t>
            </a: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63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54C44C1-EE81-407D-B066-CA4123EB3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/>
          <a:stretch/>
        </p:blipFill>
        <p:spPr>
          <a:xfrm>
            <a:off x="1704694" y="4909394"/>
            <a:ext cx="14664475" cy="4569405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4F30FB63-C640-4DF7-AC4F-F3A7C67B5004}"/>
              </a:ext>
            </a:extLst>
          </p:cNvPr>
          <p:cNvGrpSpPr/>
          <p:nvPr/>
        </p:nvGrpSpPr>
        <p:grpSpPr>
          <a:xfrm>
            <a:off x="2365993" y="7263492"/>
            <a:ext cx="1094875" cy="511615"/>
            <a:chOff x="11574378" y="2683042"/>
            <a:chExt cx="1094875" cy="511615"/>
          </a:xfrm>
        </p:grpSpPr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7A0E188E-9BB7-42B9-A0A4-2160D37E58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kstvak 8">
              <a:extLst>
                <a:ext uri="{FF2B5EF4-FFF2-40B4-BE49-F238E27FC236}">
                  <a16:creationId xmlns:a16="http://schemas.microsoft.com/office/drawing/2014/main" id="{C17E1B02-AA0F-458D-9878-B0E41CCC48C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6B49FEC8-F49D-4B17-B816-D931E68237CF}"/>
              </a:ext>
            </a:extLst>
          </p:cNvPr>
          <p:cNvGrpSpPr/>
          <p:nvPr/>
        </p:nvGrpSpPr>
        <p:grpSpPr>
          <a:xfrm>
            <a:off x="4183988" y="8447895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6B875574-E8CC-4ADA-B232-86B17C33DB5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63A4ABAC-AAB4-40F5-B97F-892518321624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723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49F12-21BB-41C9-BB35-681E00C8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cleaning: foutieve of ontbrekende waarden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E35355-444C-47A3-ACEE-3770DF8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937327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Ontbrekende waarden</a:t>
            </a:r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Oplossing 4: ‘Wil ik liever niet zeggen’ toevoegen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Soms omgekeerd effect: nog meer mensen die niet antwoorden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b="1" dirty="0">
                <a:solidFill>
                  <a:srgbClr val="002060"/>
                </a:solidFill>
              </a:rPr>
              <a:t>Oplossing 5: </a:t>
            </a:r>
            <a:r>
              <a:rPr lang="nl-BE" b="1" dirty="0" err="1">
                <a:solidFill>
                  <a:srgbClr val="002060"/>
                </a:solidFill>
              </a:rPr>
              <a:t>Forced</a:t>
            </a:r>
            <a:r>
              <a:rPr lang="nl-BE" b="1" dirty="0">
                <a:solidFill>
                  <a:srgbClr val="002060"/>
                </a:solidFill>
              </a:rPr>
              <a:t> response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Bijna standaard bij online vragenlijsten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Andere problemen, bv. willekeurig antwoorden om verder te kunnen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F2BC72-C373-457F-848F-976881E2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64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EB3FDA5-D234-46B1-84F7-E5D29559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01" y="5951176"/>
            <a:ext cx="11468975" cy="38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24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Samenvoegen van databestanden via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endParaRPr lang="nl-BE" i="1" dirty="0">
              <a:solidFill>
                <a:srgbClr val="002060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Filteren op bepaalde cases via </a:t>
            </a:r>
            <a:r>
              <a:rPr lang="nl-BE" i="1" dirty="0">
                <a:solidFill>
                  <a:srgbClr val="5D9CC7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Vergelijken van groepen via </a:t>
            </a:r>
            <a:r>
              <a:rPr lang="nl-BE" i="1" dirty="0">
                <a:solidFill>
                  <a:srgbClr val="5D9CC7"/>
                </a:solidFill>
              </a:rPr>
              <a:t>Split File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1242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van bestanden</a:t>
            </a:r>
          </a:p>
          <a:p>
            <a:r>
              <a:rPr lang="nl-BE" dirty="0">
                <a:solidFill>
                  <a:srgbClr val="002060"/>
                </a:solidFill>
              </a:rPr>
              <a:t>Maximaal 2 bestanden in één keer</a:t>
            </a:r>
          </a:p>
          <a:p>
            <a:r>
              <a:rPr lang="nl-BE" dirty="0">
                <a:solidFill>
                  <a:srgbClr val="002060"/>
                </a:solidFill>
              </a:rPr>
              <a:t>Twee verschillende manieren: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Toevoegen van cases </a:t>
            </a:r>
            <a:r>
              <a:rPr lang="nl-BE" b="1" i="1" dirty="0">
                <a:solidFill>
                  <a:srgbClr val="002060"/>
                </a:solidFill>
              </a:rPr>
              <a:t>(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cases)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Bv. laattijdige cases toevoegen aan de reeds verzamelde cases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Beide bestanden = dezelfde variabelen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 bestand = zelfde variabelen, verschillende cases, meer cases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66</a:t>
            </a:fld>
            <a:endParaRPr lang="en-GB" noProof="0" dirty="0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0FE8FD56-E99C-4003-8645-DE03D263212F}"/>
              </a:ext>
            </a:extLst>
          </p:cNvPr>
          <p:cNvGrpSpPr/>
          <p:nvPr/>
        </p:nvGrpSpPr>
        <p:grpSpPr>
          <a:xfrm>
            <a:off x="2941287" y="6375629"/>
            <a:ext cx="11456099" cy="3103170"/>
            <a:chOff x="1791327" y="4876800"/>
            <a:chExt cx="13756020" cy="3726161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89119110-0869-4F30-852A-D63B28B27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327" y="4876800"/>
              <a:ext cx="13756020" cy="3648584"/>
            </a:xfrm>
            <a:prstGeom prst="rect">
              <a:avLst/>
            </a:prstGeom>
          </p:spPr>
        </p:pic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43D33ED0-5E9D-4C7F-AFB3-BF0EACF2363F}"/>
                </a:ext>
              </a:extLst>
            </p:cNvPr>
            <p:cNvSpPr/>
            <p:nvPr/>
          </p:nvSpPr>
          <p:spPr>
            <a:xfrm>
              <a:off x="1791327" y="7720651"/>
              <a:ext cx="1688473" cy="8823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4135634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cases: </a:t>
            </a:r>
            <a:r>
              <a:rPr lang="nl-BE" i="1" dirty="0">
                <a:solidFill>
                  <a:srgbClr val="002060"/>
                </a:solidFill>
              </a:rPr>
              <a:t>Data ››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r>
              <a:rPr lang="nl-BE" i="1" dirty="0">
                <a:solidFill>
                  <a:srgbClr val="002060"/>
                </a:solidFill>
              </a:rPr>
              <a:t> Files ›› 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Bv. (DATA_WAVE1_CenW_papier + DATA_WAVE1_CenW_digitaal)</a:t>
            </a:r>
          </a:p>
          <a:p>
            <a:r>
              <a:rPr lang="nl-BE" dirty="0">
                <a:solidFill>
                  <a:srgbClr val="002060"/>
                </a:solidFill>
              </a:rPr>
              <a:t>Open beide bestanden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67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D2A9504-5BF0-4D8B-9A54-45B6473C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68" y="4377469"/>
            <a:ext cx="7858949" cy="343303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3F04286-82E4-48EC-9D3A-2B9A80B56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2" b="33570"/>
          <a:stretch/>
        </p:blipFill>
        <p:spPr>
          <a:xfrm>
            <a:off x="1388605" y="3551771"/>
            <a:ext cx="7100903" cy="5667383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F24016D5-D015-4ED0-84CF-B737FDD76CA3}"/>
              </a:ext>
            </a:extLst>
          </p:cNvPr>
          <p:cNvGrpSpPr/>
          <p:nvPr/>
        </p:nvGrpSpPr>
        <p:grpSpPr>
          <a:xfrm>
            <a:off x="7954103" y="838884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E962EAB-CA1D-41BD-A04F-E585DBC907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2C01A605-64D9-4A71-BE71-F8450761B8A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C8206F76-2C84-44FC-A5E2-94C8B23BB314}"/>
              </a:ext>
            </a:extLst>
          </p:cNvPr>
          <p:cNvGrpSpPr/>
          <p:nvPr/>
        </p:nvGrpSpPr>
        <p:grpSpPr>
          <a:xfrm>
            <a:off x="12222910" y="5278333"/>
            <a:ext cx="1094875" cy="511615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F50EE0-96F7-494E-AEEC-36022717E18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CFA195E7-AA4A-40AA-806C-47B63AAD646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B1CD9656-EE31-4CD0-B37E-232ADA0C8EE8}"/>
              </a:ext>
            </a:extLst>
          </p:cNvPr>
          <p:cNvGrpSpPr/>
          <p:nvPr/>
        </p:nvGrpSpPr>
        <p:grpSpPr>
          <a:xfrm>
            <a:off x="11877137" y="7554692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34332-0A2F-41E7-8F4B-64AB13A179A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DA86AB22-1AC8-4C35-B0B3-716BB5550EA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276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E4DB682-B68B-4592-9044-994A9D7A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51" y="3381218"/>
            <a:ext cx="7263835" cy="47273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Controleer </a:t>
            </a:r>
            <a:r>
              <a:rPr lang="nl-BE" b="1" i="1" dirty="0" err="1">
                <a:solidFill>
                  <a:srgbClr val="002060"/>
                </a:solidFill>
              </a:rPr>
              <a:t>Unpaired</a:t>
            </a:r>
            <a:r>
              <a:rPr lang="nl-BE" b="1" i="1" dirty="0">
                <a:solidFill>
                  <a:srgbClr val="002060"/>
                </a:solidFill>
              </a:rPr>
              <a:t> variables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Geboortejaar niet hetzelfde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Zelfde naam geven en </a:t>
            </a:r>
            <a:r>
              <a:rPr lang="nl-BE" i="1" dirty="0" err="1">
                <a:solidFill>
                  <a:srgbClr val="002060"/>
                </a:solidFill>
              </a:rPr>
              <a:t>Pairen</a:t>
            </a:r>
            <a:endParaRPr lang="nl-BE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68</a:t>
            </a:fld>
            <a:endParaRPr lang="en-GB" noProof="0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E20B45-6CF4-4EB6-88C3-4EED9E1A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1"/>
          <a:stretch/>
        </p:blipFill>
        <p:spPr>
          <a:xfrm>
            <a:off x="541383" y="4152900"/>
            <a:ext cx="8608923" cy="39878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A10C0C37-5DE1-4042-A4F0-FF2850DA40AE}"/>
              </a:ext>
            </a:extLst>
          </p:cNvPr>
          <p:cNvGrpSpPr/>
          <p:nvPr/>
        </p:nvGrpSpPr>
        <p:grpSpPr>
          <a:xfrm>
            <a:off x="2123537" y="5040092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B905118D-174C-4743-8EDE-9E95154A66F7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3F7D45AB-8D94-4DFE-9A7E-7C2235B89E9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F83371A-D4B6-4527-ACE4-BC639DA76A85}"/>
              </a:ext>
            </a:extLst>
          </p:cNvPr>
          <p:cNvGrpSpPr/>
          <p:nvPr/>
        </p:nvGrpSpPr>
        <p:grpSpPr>
          <a:xfrm>
            <a:off x="2676991" y="7754279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FC9CFE92-E9DD-40FE-B8B6-675C69FB414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11CC329F-E1C3-4DB8-975E-C889FA91AFB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BF5A9E41-F468-40C1-950C-502C4FA69AE3}"/>
              </a:ext>
            </a:extLst>
          </p:cNvPr>
          <p:cNvGrpSpPr/>
          <p:nvPr/>
        </p:nvGrpSpPr>
        <p:grpSpPr>
          <a:xfrm>
            <a:off x="1674651" y="7200566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E66D3400-1462-42CE-A6DD-0E0D23C9E13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13D71C71-3A40-4CFC-A453-6DD08F3BA74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6D54DEF-D1CC-45B3-8596-54E2D44BDB7A}"/>
              </a:ext>
            </a:extLst>
          </p:cNvPr>
          <p:cNvGrpSpPr/>
          <p:nvPr/>
        </p:nvGrpSpPr>
        <p:grpSpPr>
          <a:xfrm>
            <a:off x="12910761" y="5391728"/>
            <a:ext cx="1094875" cy="511615"/>
            <a:chOff x="11574378" y="2683042"/>
            <a:chExt cx="1094875" cy="511615"/>
          </a:xfrm>
        </p:grpSpPr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B665D1B4-2369-49CE-9B70-E3FD518745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8962EAFB-25E4-4179-A498-9D13B59E5CF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31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r>
              <a:rPr lang="nl-BE" dirty="0">
                <a:solidFill>
                  <a:srgbClr val="002060"/>
                </a:solidFill>
              </a:rPr>
              <a:t>Vink </a:t>
            </a:r>
            <a:r>
              <a:rPr lang="nl-BE" i="1" dirty="0" err="1">
                <a:solidFill>
                  <a:srgbClr val="002060"/>
                </a:solidFill>
              </a:rPr>
              <a:t>Indicate</a:t>
            </a:r>
            <a:r>
              <a:rPr lang="nl-BE" i="1" dirty="0">
                <a:solidFill>
                  <a:srgbClr val="002060"/>
                </a:solidFill>
              </a:rPr>
              <a:t> case source as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dirty="0">
                <a:solidFill>
                  <a:srgbClr val="002060"/>
                </a:solidFill>
              </a:rPr>
              <a:t>aan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Nieuwe variabele: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‘0 = Oude case’, ‘1 = Nieuwe case’</a:t>
            </a:r>
          </a:p>
          <a:p>
            <a:r>
              <a:rPr lang="nl-BE" b="1" dirty="0">
                <a:solidFill>
                  <a:srgbClr val="002060"/>
                </a:solidFill>
              </a:rPr>
              <a:t>Output</a:t>
            </a: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lvl="1"/>
            <a:endParaRPr lang="nl-BE" b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69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2479191-91DE-44E2-92EA-012BECA9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89" y="3060274"/>
            <a:ext cx="7958385" cy="51560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D5865AE-820D-4752-8643-A26E6FB63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08" y="4815524"/>
            <a:ext cx="7207546" cy="2257002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65D6D4B-8086-41AC-8670-8F54AC9FEF79}"/>
              </a:ext>
            </a:extLst>
          </p:cNvPr>
          <p:cNvGrpSpPr/>
          <p:nvPr/>
        </p:nvGrpSpPr>
        <p:grpSpPr>
          <a:xfrm>
            <a:off x="12359929" y="5971191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763BCB0-F7AE-44AD-99BD-C1EC495A1A4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1705CD70-4A2B-4257-ABD9-E6EB2E5CB46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702DE03-EF13-4792-8C0B-F9F0999815D1}"/>
              </a:ext>
            </a:extLst>
          </p:cNvPr>
          <p:cNvGrpSpPr/>
          <p:nvPr/>
        </p:nvGrpSpPr>
        <p:grpSpPr>
          <a:xfrm>
            <a:off x="11466719" y="7947826"/>
            <a:ext cx="1094875" cy="511615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08B759CB-37B0-4A88-A2F9-611750F64ED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1CD1C81-B682-4C9D-A530-AD32684DA01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40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CEDB-D36A-4FC4-9F6B-0645A604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SPSS-omgeving: </a:t>
            </a:r>
            <a:r>
              <a:rPr lang="nl-BE" dirty="0" err="1"/>
              <a:t>Welcome</a:t>
            </a:r>
            <a:r>
              <a:rPr lang="nl-BE" dirty="0"/>
              <a:t> </a:t>
            </a:r>
            <a:r>
              <a:rPr lang="nl-BE" dirty="0" err="1"/>
              <a:t>Dialog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A37F-25A5-4F7F-B401-E0CC2D9F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 err="1"/>
              <a:t>Welcome</a:t>
            </a:r>
            <a:r>
              <a:rPr lang="nl-BE" b="1" dirty="0"/>
              <a:t> </a:t>
            </a:r>
            <a:r>
              <a:rPr lang="nl-BE" b="1" dirty="0" err="1"/>
              <a:t>Dialog</a:t>
            </a:r>
            <a:r>
              <a:rPr lang="nl-BE" b="1" dirty="0"/>
              <a:t> </a:t>
            </a:r>
            <a:r>
              <a:rPr lang="nl-BE" dirty="0"/>
              <a:t>= Automatisch startvenster</a:t>
            </a:r>
          </a:p>
          <a:p>
            <a:pPr lvl="1"/>
            <a:r>
              <a:rPr lang="nl-BE" dirty="0"/>
              <a:t>Nieuwe of bestaande datasets openen</a:t>
            </a:r>
          </a:p>
          <a:p>
            <a:pPr lvl="1"/>
            <a:r>
              <a:rPr lang="nl-BE" dirty="0"/>
              <a:t>Niet-opgeslagen datasets herstellen</a:t>
            </a:r>
          </a:p>
          <a:p>
            <a:pPr lvl="1"/>
            <a:r>
              <a:rPr lang="nl-BE" dirty="0" err="1"/>
              <a:t>Tutorials</a:t>
            </a:r>
            <a:r>
              <a:rPr lang="nl-BE" dirty="0"/>
              <a:t>, help &amp; support, …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5EF6-92E2-41FF-96F1-8C83184B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996E0-DE3D-402A-A7E0-914CFFE7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451" y="3923818"/>
            <a:ext cx="8096948" cy="54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47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cases: </a:t>
            </a:r>
            <a:r>
              <a:rPr lang="nl-BE" dirty="0">
                <a:solidFill>
                  <a:srgbClr val="002060"/>
                </a:solidFill>
              </a:rPr>
              <a:t>Controle in </a:t>
            </a:r>
            <a:r>
              <a:rPr lang="nl-BE" i="1" dirty="0">
                <a:solidFill>
                  <a:srgbClr val="002060"/>
                </a:solidFill>
              </a:rPr>
              <a:t>Data View + </a:t>
            </a:r>
            <a:r>
              <a:rPr lang="nl-BE" dirty="0">
                <a:solidFill>
                  <a:srgbClr val="002060"/>
                </a:solidFill>
              </a:rPr>
              <a:t>nieuw bestand opslaan!</a:t>
            </a:r>
          </a:p>
          <a:p>
            <a:pPr marL="86400" indent="0">
              <a:buNone/>
            </a:pPr>
            <a:endParaRPr lang="nl-BE" b="1" i="1" dirty="0">
              <a:solidFill>
                <a:srgbClr val="002060"/>
              </a:solidFill>
            </a:endParaRPr>
          </a:p>
          <a:p>
            <a:pPr marL="720000" lvl="1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70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67B3C3E-1E27-49B3-A34D-19581917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59" y="2447557"/>
            <a:ext cx="12612860" cy="7125694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2904ABD8-44EA-4F63-B4C1-FFC978F304A3}"/>
              </a:ext>
            </a:extLst>
          </p:cNvPr>
          <p:cNvSpPr/>
          <p:nvPr/>
        </p:nvSpPr>
        <p:spPr>
          <a:xfrm rot="5400000">
            <a:off x="1429451" y="7395905"/>
            <a:ext cx="3197854" cy="1156841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BF46073-6E98-4B4B-BA61-AA744D1695F6}"/>
              </a:ext>
            </a:extLst>
          </p:cNvPr>
          <p:cNvSpPr/>
          <p:nvPr/>
        </p:nvSpPr>
        <p:spPr>
          <a:xfrm rot="5400000">
            <a:off x="12675612" y="7186048"/>
            <a:ext cx="3197853" cy="1576558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6CDECF2-4DE9-43EE-93D0-C8A47913B623}"/>
              </a:ext>
            </a:extLst>
          </p:cNvPr>
          <p:cNvSpPr/>
          <p:nvPr/>
        </p:nvSpPr>
        <p:spPr>
          <a:xfrm rot="10800000">
            <a:off x="2449956" y="2447554"/>
            <a:ext cx="3353943" cy="321046"/>
          </a:xfrm>
          <a:prstGeom prst="rect">
            <a:avLst/>
          </a:prstGeom>
          <a:noFill/>
          <a:ln w="3175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0987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van bestanden</a:t>
            </a:r>
          </a:p>
          <a:p>
            <a:r>
              <a:rPr lang="nl-BE" dirty="0">
                <a:solidFill>
                  <a:srgbClr val="002060"/>
                </a:solidFill>
              </a:rPr>
              <a:t>Maximaal 2 bestanden in één keer</a:t>
            </a:r>
          </a:p>
          <a:p>
            <a:r>
              <a:rPr lang="nl-BE" dirty="0">
                <a:solidFill>
                  <a:srgbClr val="002060"/>
                </a:solidFill>
              </a:rPr>
              <a:t>Twee verschillende manieren: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dirty="0">
                <a:solidFill>
                  <a:srgbClr val="002060"/>
                </a:solidFill>
              </a:rPr>
              <a:t>Toevoegen van cases </a:t>
            </a:r>
            <a:r>
              <a:rPr lang="nl-BE" i="1" dirty="0">
                <a:solidFill>
                  <a:srgbClr val="002060"/>
                </a:solidFill>
              </a:rPr>
              <a:t>(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cases)</a:t>
            </a:r>
          </a:p>
          <a:p>
            <a:pPr marL="1234350" lvl="1" indent="-514350">
              <a:buFont typeface="+mj-lt"/>
              <a:buAutoNum type="arabicPeriod"/>
            </a:pPr>
            <a:r>
              <a:rPr lang="nl-BE" b="1" dirty="0">
                <a:solidFill>
                  <a:srgbClr val="002060"/>
                </a:solidFill>
              </a:rPr>
              <a:t>Toevoegen van variabelen </a:t>
            </a:r>
            <a:r>
              <a:rPr lang="nl-BE" b="1" i="1" dirty="0">
                <a:solidFill>
                  <a:srgbClr val="002060"/>
                </a:solidFill>
              </a:rPr>
              <a:t>(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variables)</a:t>
            </a:r>
            <a:endParaRPr lang="nl-BE" b="1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Bv. longitudinaal onderzoek</a:t>
            </a:r>
          </a:p>
          <a:p>
            <a:pPr lvl="2"/>
            <a:r>
              <a:rPr lang="nl-BE" b="1" dirty="0">
                <a:solidFill>
                  <a:srgbClr val="002060"/>
                </a:solidFill>
              </a:rPr>
              <a:t>Sleutelvariabele</a:t>
            </a:r>
            <a:r>
              <a:rPr lang="nl-BE" dirty="0">
                <a:solidFill>
                  <a:srgbClr val="002060"/>
                </a:solidFill>
              </a:rPr>
              <a:t> (of </a:t>
            </a:r>
            <a:r>
              <a:rPr lang="nl-BE" i="1" dirty="0" err="1">
                <a:solidFill>
                  <a:srgbClr val="002060"/>
                </a:solidFill>
              </a:rPr>
              <a:t>key</a:t>
            </a:r>
            <a:r>
              <a:rPr lang="nl-BE" i="1" dirty="0">
                <a:solidFill>
                  <a:srgbClr val="002060"/>
                </a:solidFill>
              </a:rPr>
              <a:t> </a:t>
            </a:r>
            <a:r>
              <a:rPr lang="nl-BE" i="1" dirty="0" err="1">
                <a:solidFill>
                  <a:srgbClr val="002060"/>
                </a:solidFill>
              </a:rPr>
              <a:t>variable</a:t>
            </a:r>
            <a:r>
              <a:rPr lang="nl-BE" i="1" dirty="0">
                <a:solidFill>
                  <a:srgbClr val="002060"/>
                </a:solidFill>
              </a:rPr>
              <a:t>) </a:t>
            </a:r>
            <a:r>
              <a:rPr lang="nl-BE" dirty="0">
                <a:solidFill>
                  <a:srgbClr val="002060"/>
                </a:solidFill>
              </a:rPr>
              <a:t>nodig om cases te matchen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Nieuw bestand = Verschillende variabelen, dezelfde cases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71</a:t>
            </a:fld>
            <a:endParaRPr lang="en-GB" noProof="0" dirty="0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23F71FC2-0C3C-43DB-86D0-D183292716A1}"/>
              </a:ext>
            </a:extLst>
          </p:cNvPr>
          <p:cNvGrpSpPr/>
          <p:nvPr/>
        </p:nvGrpSpPr>
        <p:grpSpPr>
          <a:xfrm>
            <a:off x="3836480" y="6824812"/>
            <a:ext cx="9665714" cy="2225030"/>
            <a:chOff x="3563587" y="6822903"/>
            <a:chExt cx="9665714" cy="2225030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0EF5A9C2-4FC1-44A2-87F9-69E2C9B48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2972" y="6822903"/>
              <a:ext cx="9526329" cy="1857634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B646C4CB-68B9-49AC-B0EE-F2A473B4EE8A}"/>
                </a:ext>
              </a:extLst>
            </p:cNvPr>
            <p:cNvSpPr/>
            <p:nvPr/>
          </p:nvSpPr>
          <p:spPr>
            <a:xfrm>
              <a:off x="3563587" y="8313140"/>
              <a:ext cx="1406171" cy="7347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986413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variables: </a:t>
            </a:r>
            <a:r>
              <a:rPr lang="nl-BE" i="1" dirty="0">
                <a:solidFill>
                  <a:srgbClr val="002060"/>
                </a:solidFill>
              </a:rPr>
              <a:t>Data ›› </a:t>
            </a:r>
            <a:r>
              <a:rPr lang="nl-BE" i="1" dirty="0" err="1">
                <a:solidFill>
                  <a:srgbClr val="002060"/>
                </a:solidFill>
              </a:rPr>
              <a:t>Merge</a:t>
            </a:r>
            <a:r>
              <a:rPr lang="nl-BE" i="1" dirty="0">
                <a:solidFill>
                  <a:srgbClr val="002060"/>
                </a:solidFill>
              </a:rPr>
              <a:t> Files ›› </a:t>
            </a:r>
            <a:r>
              <a:rPr lang="nl-BE" i="1" dirty="0" err="1">
                <a:solidFill>
                  <a:srgbClr val="002060"/>
                </a:solidFill>
              </a:rPr>
              <a:t>Add</a:t>
            </a:r>
            <a:r>
              <a:rPr lang="nl-BE" i="1" dirty="0">
                <a:solidFill>
                  <a:srgbClr val="002060"/>
                </a:solidFill>
              </a:rPr>
              <a:t> variables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sz="2400" dirty="0">
                <a:solidFill>
                  <a:srgbClr val="002060"/>
                </a:solidFill>
              </a:rPr>
              <a:t>Bv. (DATA_WAVE1_CenW.sav + DATA_WAVE2_CenW.sav)</a:t>
            </a:r>
          </a:p>
          <a:p>
            <a:r>
              <a:rPr lang="nl-BE" dirty="0">
                <a:solidFill>
                  <a:srgbClr val="002060"/>
                </a:solidFill>
              </a:rPr>
              <a:t>Open beide bestanden</a:t>
            </a: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72</a:t>
            </a:fld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D2A9504-5BF0-4D8B-9A54-45B6473C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68" y="4377616"/>
            <a:ext cx="7858949" cy="343273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3F04286-82E4-48EC-9D3A-2B9A80B56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05" y="3552656"/>
            <a:ext cx="7100903" cy="5665613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F24016D5-D015-4ED0-84CF-B737FDD76CA3}"/>
              </a:ext>
            </a:extLst>
          </p:cNvPr>
          <p:cNvGrpSpPr/>
          <p:nvPr/>
        </p:nvGrpSpPr>
        <p:grpSpPr>
          <a:xfrm>
            <a:off x="8068369" y="8703702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1E962EAB-CA1D-41BD-A04F-E585DBC9075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2C01A605-64D9-4A71-BE71-F8450761B8A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C8206F76-2C84-44FC-A5E2-94C8B23BB314}"/>
              </a:ext>
            </a:extLst>
          </p:cNvPr>
          <p:cNvGrpSpPr/>
          <p:nvPr/>
        </p:nvGrpSpPr>
        <p:grpSpPr>
          <a:xfrm>
            <a:off x="12222910" y="5278333"/>
            <a:ext cx="1094875" cy="511615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2FF50EE0-96F7-494E-AEEC-36022717E18A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CFA195E7-AA4A-40AA-806C-47B63AAD6467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7" name="Groep 16">
            <a:extLst>
              <a:ext uri="{FF2B5EF4-FFF2-40B4-BE49-F238E27FC236}">
                <a16:creationId xmlns:a16="http://schemas.microsoft.com/office/drawing/2014/main" id="{B1CD9656-EE31-4CD0-B37E-232ADA0C8EE8}"/>
              </a:ext>
            </a:extLst>
          </p:cNvPr>
          <p:cNvGrpSpPr/>
          <p:nvPr/>
        </p:nvGrpSpPr>
        <p:grpSpPr>
          <a:xfrm>
            <a:off x="11877137" y="7554692"/>
            <a:ext cx="1094875" cy="511615"/>
            <a:chOff x="11574378" y="2683042"/>
            <a:chExt cx="1094875" cy="511615"/>
          </a:xfrm>
        </p:grpSpPr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AA34332-0A2F-41E7-8F4B-64AB13A179A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DA86AB22-1AC8-4C35-B0B3-716BB5550EA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077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</a:t>
            </a:r>
          </a:p>
          <a:p>
            <a:r>
              <a:rPr lang="nl-BE" dirty="0">
                <a:solidFill>
                  <a:srgbClr val="002060"/>
                </a:solidFill>
              </a:rPr>
              <a:t>Zorgen dat </a:t>
            </a:r>
            <a:r>
              <a:rPr lang="nl-BE" dirty="0" err="1">
                <a:solidFill>
                  <a:srgbClr val="002060"/>
                </a:solidFill>
              </a:rPr>
              <a:t>gemerged</a:t>
            </a:r>
            <a:r>
              <a:rPr lang="nl-BE" dirty="0">
                <a:solidFill>
                  <a:srgbClr val="002060"/>
                </a:solidFill>
              </a:rPr>
              <a:t> wordt op de juiste </a:t>
            </a:r>
            <a:r>
              <a:rPr lang="nl-BE" b="1" dirty="0">
                <a:solidFill>
                  <a:srgbClr val="002060"/>
                </a:solidFill>
              </a:rPr>
              <a:t>sleutelvariabele:</a:t>
            </a: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73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442B56A-DB60-4EA4-96B8-B630EB31D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80" y="3068928"/>
            <a:ext cx="5184927" cy="6012568"/>
          </a:xfrm>
          <a:prstGeom prst="rect">
            <a:avLst/>
          </a:prstGeom>
        </p:spPr>
      </p:pic>
      <p:grpSp>
        <p:nvGrpSpPr>
          <p:cNvPr id="7" name="Groep 6">
            <a:extLst>
              <a:ext uri="{FF2B5EF4-FFF2-40B4-BE49-F238E27FC236}">
                <a16:creationId xmlns:a16="http://schemas.microsoft.com/office/drawing/2014/main" id="{C2BAFBBB-F6BF-420F-A3D3-FCCA0401D0F0}"/>
              </a:ext>
            </a:extLst>
          </p:cNvPr>
          <p:cNvGrpSpPr/>
          <p:nvPr/>
        </p:nvGrpSpPr>
        <p:grpSpPr>
          <a:xfrm>
            <a:off x="847368" y="4146886"/>
            <a:ext cx="1009346" cy="471649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7B57015-9630-4491-9BEA-8672972053EB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6D10C6CF-6CE2-4953-AC93-99E0BA990A4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8FFC1BE-0703-4FB1-9CCC-FEC125046938}"/>
              </a:ext>
            </a:extLst>
          </p:cNvPr>
          <p:cNvGrpSpPr/>
          <p:nvPr/>
        </p:nvGrpSpPr>
        <p:grpSpPr>
          <a:xfrm>
            <a:off x="1219192" y="6689807"/>
            <a:ext cx="1009346" cy="471649"/>
            <a:chOff x="11574378" y="2683042"/>
            <a:chExt cx="1094875" cy="511615"/>
          </a:xfrm>
        </p:grpSpPr>
        <p:sp>
          <p:nvSpPr>
            <p:cNvPr id="12" name="Ovaal 11">
              <a:extLst>
                <a:ext uri="{FF2B5EF4-FFF2-40B4-BE49-F238E27FC236}">
                  <a16:creationId xmlns:a16="http://schemas.microsoft.com/office/drawing/2014/main" id="{292EEF5A-4DDA-4450-B0C8-9EE37461F9D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D8E23D5-0208-4C43-90F1-30069CB3B22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9F069DB3-397A-4446-B2C8-C6B34C8BED96}"/>
              </a:ext>
            </a:extLst>
          </p:cNvPr>
          <p:cNvGrpSpPr/>
          <p:nvPr/>
        </p:nvGrpSpPr>
        <p:grpSpPr>
          <a:xfrm>
            <a:off x="2799356" y="3337812"/>
            <a:ext cx="1009346" cy="471649"/>
            <a:chOff x="11574378" y="2683042"/>
            <a:chExt cx="1094875" cy="511615"/>
          </a:xfrm>
        </p:grpSpPr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A2D375D4-ACDE-4AFD-A05B-4317588CEA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3750F9C2-0BD1-476D-8EDD-9810EFCD09D2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F7908585-C076-465B-9DA2-64D6C92D2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37" y="3068928"/>
            <a:ext cx="5168699" cy="6012568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0DFF984D-208D-484E-A04E-9A1B52E8A5B5}"/>
              </a:ext>
            </a:extLst>
          </p:cNvPr>
          <p:cNvGrpSpPr/>
          <p:nvPr/>
        </p:nvGrpSpPr>
        <p:grpSpPr>
          <a:xfrm>
            <a:off x="9148813" y="8828958"/>
            <a:ext cx="1009346" cy="505075"/>
            <a:chOff x="11574378" y="2683042"/>
            <a:chExt cx="1094875" cy="547873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AC9DDF9-580B-4A12-874C-B213D2283C1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DEF67940-FFF3-4443-AB71-45659CD4CA4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4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3D65586A-B715-4C6B-B2D7-5A242C37B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017" y="3861175"/>
            <a:ext cx="4393298" cy="4428074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271485A-32DB-47EF-8D05-1BA91D90E80C}"/>
              </a:ext>
            </a:extLst>
          </p:cNvPr>
          <p:cNvSpPr/>
          <p:nvPr/>
        </p:nvSpPr>
        <p:spPr>
          <a:xfrm>
            <a:off x="8247472" y="3190914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09687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Samenvoegen van databestanden via </a:t>
            </a:r>
            <a:r>
              <a:rPr lang="nl-BE" i="1" dirty="0" err="1"/>
              <a:t>Merge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Samenvoegen via </a:t>
            </a:r>
            <a:r>
              <a:rPr lang="nl-BE" b="1" i="1" dirty="0" err="1">
                <a:solidFill>
                  <a:srgbClr val="002060"/>
                </a:solidFill>
              </a:rPr>
              <a:t>Add</a:t>
            </a:r>
            <a:r>
              <a:rPr lang="nl-BE" b="1" i="1" dirty="0">
                <a:solidFill>
                  <a:srgbClr val="002060"/>
                </a:solidFill>
              </a:rPr>
              <a:t> variables: </a:t>
            </a:r>
            <a:r>
              <a:rPr lang="nl-BE" dirty="0">
                <a:solidFill>
                  <a:srgbClr val="002060"/>
                </a:solidFill>
              </a:rPr>
              <a:t>Controle in </a:t>
            </a:r>
            <a:r>
              <a:rPr lang="nl-BE" i="1" dirty="0">
                <a:solidFill>
                  <a:srgbClr val="002060"/>
                </a:solidFill>
              </a:rPr>
              <a:t>Data View + </a:t>
            </a:r>
            <a:r>
              <a:rPr lang="nl-BE" dirty="0">
                <a:solidFill>
                  <a:srgbClr val="002060"/>
                </a:solidFill>
              </a:rPr>
              <a:t>nieuw bestand opslaan!</a:t>
            </a:r>
          </a:p>
          <a:p>
            <a:r>
              <a:rPr lang="nl-BE" dirty="0">
                <a:solidFill>
                  <a:srgbClr val="002060"/>
                </a:solidFill>
              </a:rPr>
              <a:t>n = 2020</a:t>
            </a:r>
          </a:p>
          <a:p>
            <a:r>
              <a:rPr lang="nl-BE" dirty="0">
                <a:solidFill>
                  <a:srgbClr val="002060"/>
                </a:solidFill>
              </a:rPr>
              <a:t>MAAR: nu 2198 respondenten?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Wave 2 bevatte ook 178 nieuwe respondenten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480B5D-A558-4F1C-BB24-113C0384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67" y="4085882"/>
            <a:ext cx="14616644" cy="5133272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440F4BA4-DEEA-4F69-BB5D-CADA0655A6FA}"/>
              </a:ext>
            </a:extLst>
          </p:cNvPr>
          <p:cNvSpPr/>
          <p:nvPr/>
        </p:nvSpPr>
        <p:spPr>
          <a:xfrm>
            <a:off x="1273964" y="8856703"/>
            <a:ext cx="1231191" cy="501279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93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Samenvoegen van databestanden via </a:t>
            </a:r>
            <a:r>
              <a:rPr lang="nl-BE" i="1" dirty="0" err="1">
                <a:solidFill>
                  <a:srgbClr val="5D9CC7"/>
                </a:solidFill>
              </a:rPr>
              <a:t>Merge</a:t>
            </a:r>
            <a:endParaRPr lang="nl-BE" i="1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002060"/>
                </a:solidFill>
              </a:rPr>
              <a:t>Filteren op bepaalde cases via </a:t>
            </a:r>
            <a:r>
              <a:rPr lang="nl-BE" i="1" dirty="0">
                <a:solidFill>
                  <a:srgbClr val="002060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Vergelijken van groepen via </a:t>
            </a:r>
            <a:r>
              <a:rPr lang="nl-BE" i="1" dirty="0">
                <a:solidFill>
                  <a:srgbClr val="5D9CC7"/>
                </a:solidFill>
              </a:rPr>
              <a:t>Split File</a:t>
            </a:r>
            <a:endParaRPr lang="nl-BE" dirty="0">
              <a:solidFill>
                <a:srgbClr val="5D9CC7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0695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F9111-D9B7-47C7-B6F8-CCAC85E0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A65E49-73E2-406F-A3F4-88DBB6BFE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Niet altijd alle cases nodig in je bestand</a:t>
            </a:r>
          </a:p>
          <a:p>
            <a:r>
              <a:rPr lang="nl-BE" dirty="0">
                <a:solidFill>
                  <a:srgbClr val="002060"/>
                </a:solidFill>
              </a:rPr>
              <a:t>Focus op </a:t>
            </a:r>
            <a:r>
              <a:rPr lang="nl-BE" b="1" dirty="0">
                <a:solidFill>
                  <a:srgbClr val="002060"/>
                </a:solidFill>
              </a:rPr>
              <a:t>specifieke subgroep </a:t>
            </a:r>
            <a:r>
              <a:rPr lang="nl-BE" dirty="0">
                <a:solidFill>
                  <a:srgbClr val="002060"/>
                </a:solidFill>
              </a:rPr>
              <a:t>voor bepaalde onderzoeksvraag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alleen vrouwelijke respondenten, alleen respondenten met kinderen, …</a:t>
            </a:r>
          </a:p>
          <a:p>
            <a:r>
              <a:rPr lang="nl-BE" b="1" dirty="0">
                <a:solidFill>
                  <a:srgbClr val="002060"/>
                </a:solidFill>
              </a:rPr>
              <a:t>Selecteren via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If</a:t>
            </a:r>
            <a:r>
              <a:rPr lang="nl-BE" b="1" i="1" dirty="0">
                <a:solidFill>
                  <a:srgbClr val="002060"/>
                </a:solidFill>
              </a:rPr>
              <a:t> </a:t>
            </a:r>
            <a:r>
              <a:rPr lang="nl-BE" b="1" i="1" dirty="0" err="1">
                <a:solidFill>
                  <a:srgbClr val="002060"/>
                </a:solidFill>
              </a:rPr>
              <a:t>condition</a:t>
            </a:r>
            <a:r>
              <a:rPr lang="nl-BE" b="1" i="1" dirty="0">
                <a:solidFill>
                  <a:srgbClr val="002060"/>
                </a:solidFill>
              </a:rPr>
              <a:t> is </a:t>
            </a:r>
            <a:r>
              <a:rPr lang="nl-BE" b="1" i="1" dirty="0" err="1">
                <a:solidFill>
                  <a:srgbClr val="002060"/>
                </a:solidFill>
              </a:rPr>
              <a:t>satisfied</a:t>
            </a:r>
            <a:r>
              <a:rPr lang="nl-BE" b="1" i="1" dirty="0">
                <a:solidFill>
                  <a:srgbClr val="002060"/>
                </a:solidFill>
              </a:rPr>
              <a:t>: </a:t>
            </a:r>
            <a:endParaRPr lang="nl-BE" dirty="0">
              <a:solidFill>
                <a:srgbClr val="002060"/>
              </a:solidFill>
            </a:endParaRPr>
          </a:p>
          <a:p>
            <a:pPr lvl="2"/>
            <a:r>
              <a:rPr lang="nl-BE" dirty="0">
                <a:solidFill>
                  <a:srgbClr val="002060"/>
                </a:solidFill>
              </a:rPr>
              <a:t>Cases selecteren o.b.v. voorwaarde,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bv. ‘W1_Leeftijd’ ≤ 65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Random sample of cases: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Willekeurige steekproef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Based</a:t>
            </a:r>
            <a:r>
              <a:rPr lang="nl-BE" b="1" i="1" dirty="0">
                <a:solidFill>
                  <a:srgbClr val="002060"/>
                </a:solidFill>
              </a:rPr>
              <a:t> on time or case range: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Cases selecteren o.b.v. hun rijnummer</a:t>
            </a:r>
          </a:p>
          <a:p>
            <a:pPr lvl="1"/>
            <a:r>
              <a:rPr lang="nl-BE" b="1" i="1" dirty="0" err="1">
                <a:solidFill>
                  <a:srgbClr val="002060"/>
                </a:solidFill>
              </a:rPr>
              <a:t>Use</a:t>
            </a:r>
            <a:r>
              <a:rPr lang="nl-BE" b="1" i="1" dirty="0">
                <a:solidFill>
                  <a:srgbClr val="002060"/>
                </a:solidFill>
              </a:rPr>
              <a:t> filter </a:t>
            </a:r>
            <a:r>
              <a:rPr lang="nl-BE" b="1" i="1" dirty="0" err="1">
                <a:solidFill>
                  <a:srgbClr val="002060"/>
                </a:solidFill>
              </a:rPr>
              <a:t>variable</a:t>
            </a:r>
            <a:r>
              <a:rPr lang="nl-BE" b="1" i="1" dirty="0">
                <a:solidFill>
                  <a:srgbClr val="002060"/>
                </a:solidFill>
              </a:rPr>
              <a:t>:</a:t>
            </a:r>
          </a:p>
          <a:p>
            <a:pPr lvl="2"/>
            <a:r>
              <a:rPr lang="nl-BE" dirty="0">
                <a:solidFill>
                  <a:srgbClr val="002060"/>
                </a:solidFill>
              </a:rPr>
              <a:t>Binaire variabele: cases selecteren met waarde 1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(bv. Geslacht: ‘1 = Vrouw’)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6C777-CFED-446F-9683-2A878DFB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76</a:t>
            </a:fld>
            <a:endParaRPr lang="en-GB" noProof="0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B5CFB67-EA5C-4FA6-9684-2B965ABAEDE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9" t="5973" r="25743" b="41318"/>
          <a:stretch/>
        </p:blipFill>
        <p:spPr>
          <a:xfrm>
            <a:off x="11368007" y="3620394"/>
            <a:ext cx="5511628" cy="5244205"/>
          </a:xfrm>
        </p:spPr>
      </p:pic>
    </p:spTree>
    <p:extLst>
      <p:ext uri="{BB962C8B-B14F-4D97-AF65-F5344CB8AC3E}">
        <p14:creationId xmlns:p14="http://schemas.microsoft.com/office/powerpoint/2010/main" val="20765580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selecteren: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 </a:t>
            </a: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77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24E9E3-0D6E-4762-8672-EFDBB67A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5" t="-1509" r="94" b="-1019"/>
          <a:stretch/>
        </p:blipFill>
        <p:spPr>
          <a:xfrm>
            <a:off x="5341270" y="2919563"/>
            <a:ext cx="10677273" cy="671053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0C63734-F0F3-4F10-A8EB-7494D2F0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52" b="20958"/>
          <a:stretch/>
        </p:blipFill>
        <p:spPr>
          <a:xfrm>
            <a:off x="1396064" y="2919563"/>
            <a:ext cx="3933173" cy="6710538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24FE19AC-AC41-4A9C-AC38-666475B737AE}"/>
              </a:ext>
            </a:extLst>
          </p:cNvPr>
          <p:cNvGrpSpPr/>
          <p:nvPr/>
        </p:nvGrpSpPr>
        <p:grpSpPr>
          <a:xfrm>
            <a:off x="3839269" y="8967184"/>
            <a:ext cx="1094875" cy="511615"/>
            <a:chOff x="11574378" y="2683042"/>
            <a:chExt cx="1094875" cy="511615"/>
          </a:xfrm>
        </p:grpSpPr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4101BAB2-9D3D-40F0-8468-818E0382C5C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2BB7BE9F-E831-442F-AF58-B98654794FC1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5D22341B-B0A6-43D2-9B8E-C3406AA93969}"/>
              </a:ext>
            </a:extLst>
          </p:cNvPr>
          <p:cNvGrpSpPr/>
          <p:nvPr/>
        </p:nvGrpSpPr>
        <p:grpSpPr>
          <a:xfrm>
            <a:off x="10794459" y="4275033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93DBAC2-5D3B-451F-A9DF-B7D0AAD94AB4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3176E654-E2D1-4CA0-A87A-5CD7D9A529F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071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selecteren: </a:t>
            </a:r>
            <a:r>
              <a:rPr lang="nl-BE" i="1" dirty="0">
                <a:solidFill>
                  <a:srgbClr val="002060"/>
                </a:solidFill>
              </a:rPr>
              <a:t>Data ›› Select Cases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sz="2400" dirty="0">
                <a:solidFill>
                  <a:srgbClr val="002060"/>
                </a:solidFill>
              </a:rPr>
              <a:t>(DATA_WAVE1_CenW.sav)</a:t>
            </a:r>
          </a:p>
          <a:p>
            <a:r>
              <a:rPr lang="nl-BE" b="1" dirty="0">
                <a:solidFill>
                  <a:srgbClr val="002060"/>
                </a:solidFill>
              </a:rPr>
              <a:t>Selectievoorwaarde maken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‘W1_ACT’ (= werksituatie)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1 = student</a:t>
            </a:r>
          </a:p>
          <a:p>
            <a:r>
              <a:rPr lang="nl-BE" dirty="0">
                <a:solidFill>
                  <a:srgbClr val="002060"/>
                </a:solidFill>
              </a:rPr>
              <a:t>Gebruik de blauwe operatoren </a:t>
            </a:r>
            <a:br>
              <a:rPr lang="nl-BE" dirty="0">
                <a:solidFill>
                  <a:srgbClr val="002060"/>
                </a:solidFill>
              </a:rPr>
            </a:br>
            <a:r>
              <a:rPr lang="nl-BE" dirty="0">
                <a:solidFill>
                  <a:srgbClr val="002060"/>
                </a:solidFill>
              </a:rPr>
              <a:t>of gebruik speciale functies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‘W1_ACT = 1’</a:t>
            </a:r>
            <a:endParaRPr lang="nl-BE" i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78</a:t>
            </a:fld>
            <a:endParaRPr lang="en-GB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30A6152-B3F3-427E-89B1-73BF00EE8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"/>
          <a:stretch/>
        </p:blipFill>
        <p:spPr>
          <a:xfrm>
            <a:off x="6573241" y="3073108"/>
            <a:ext cx="10096848" cy="607089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CB444F51-3D62-43F8-81B4-00054F2F6C19}"/>
              </a:ext>
            </a:extLst>
          </p:cNvPr>
          <p:cNvGrpSpPr/>
          <p:nvPr/>
        </p:nvGrpSpPr>
        <p:grpSpPr>
          <a:xfrm>
            <a:off x="8208951" y="4992132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4C679557-BC5E-4848-A391-19CA3596368E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1C41A4F9-773E-4D14-8E2E-7B70B32791F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24934C72-7E47-442C-89A7-F272351F5DCD}"/>
              </a:ext>
            </a:extLst>
          </p:cNvPr>
          <p:cNvGrpSpPr/>
          <p:nvPr/>
        </p:nvGrpSpPr>
        <p:grpSpPr>
          <a:xfrm>
            <a:off x="10670637" y="3569732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CC345BA5-3126-45F1-9709-EA7BA741712F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1F215B9-4B8B-4C07-BBB7-E0C6892DDA80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693F3C58-AFFF-4EF7-A720-0D3ED28461D3}"/>
              </a:ext>
            </a:extLst>
          </p:cNvPr>
          <p:cNvGrpSpPr/>
          <p:nvPr/>
        </p:nvGrpSpPr>
        <p:grpSpPr>
          <a:xfrm>
            <a:off x="10080693" y="8632385"/>
            <a:ext cx="1094875" cy="511615"/>
            <a:chOff x="11574378" y="2683042"/>
            <a:chExt cx="1094875" cy="511615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B341173D-7282-4B66-83D1-118E438E2A63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D23503F2-289F-42F2-A474-32F2A8CA0E3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557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 selecteren via </a:t>
            </a:r>
            <a:r>
              <a:rPr lang="nl-BE" b="1" i="1" dirty="0">
                <a:solidFill>
                  <a:srgbClr val="002060"/>
                </a:solidFill>
              </a:rPr>
              <a:t>Select Cases</a:t>
            </a: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79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012B5E1-A3EC-4F0C-B3E1-B4327462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0" y="2667210"/>
            <a:ext cx="10043068" cy="628939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30BD06C-72EE-412A-B6BF-804065D4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377" y="4141629"/>
            <a:ext cx="6096432" cy="278583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EDB80AA-C3CD-46B5-9A2E-0A87AC61F2DC}"/>
              </a:ext>
            </a:extLst>
          </p:cNvPr>
          <p:cNvSpPr/>
          <p:nvPr/>
        </p:nvSpPr>
        <p:spPr>
          <a:xfrm>
            <a:off x="6772425" y="3339980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E2282540-2645-40A2-8BDB-047D141984E3}"/>
              </a:ext>
            </a:extLst>
          </p:cNvPr>
          <p:cNvGrpSpPr/>
          <p:nvPr/>
        </p:nvGrpSpPr>
        <p:grpSpPr>
          <a:xfrm>
            <a:off x="4507788" y="6439932"/>
            <a:ext cx="1094875" cy="511615"/>
            <a:chOff x="11574378" y="2683042"/>
            <a:chExt cx="1094875" cy="511615"/>
          </a:xfrm>
        </p:grpSpPr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C427A853-2241-4570-B952-35214CB11A9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DDFFD71-5953-4144-8F7D-5E32B04F80B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62386FFA-E6C1-479A-AD78-F576A9B8974B}"/>
              </a:ext>
            </a:extLst>
          </p:cNvPr>
          <p:cNvGrpSpPr/>
          <p:nvPr/>
        </p:nvGrpSpPr>
        <p:grpSpPr>
          <a:xfrm>
            <a:off x="4709453" y="8723421"/>
            <a:ext cx="1094875" cy="511615"/>
            <a:chOff x="11574378" y="2683042"/>
            <a:chExt cx="1094875" cy="511615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D7D03F5-1349-4454-A732-B203DAED00F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33F0711-803E-498C-868A-5AA97FEE7FC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7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2B902-E58F-4A4F-BD92-80FD47C8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SPSS-omgeving: Drie hoofdvensters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1D18-4CA3-456C-A770-79D6CD0B2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607924"/>
            <a:ext cx="4059735" cy="949564"/>
          </a:xfrm>
          <a:noFill/>
        </p:spPr>
        <p:txBody>
          <a:bodyPr/>
          <a:lstStyle/>
          <a:p>
            <a:pPr marL="86400" indent="0">
              <a:buNone/>
            </a:pPr>
            <a:r>
              <a:rPr lang="nl-BE" b="1" dirty="0"/>
              <a:t>1. </a:t>
            </a:r>
            <a:r>
              <a:rPr lang="nl-BE" b="1" i="1"/>
              <a:t>Data Editor</a:t>
            </a:r>
            <a:endParaRPr lang="nl-BE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ADED3-15AE-4438-8AC4-A0F35C63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</a:t>
            </a:fld>
            <a:endParaRPr lang="en-GB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0D6752-6A62-4BA7-BE6C-844428CA57E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CF5323-B74D-46BF-B065-4F2A0A8938E5}"/>
              </a:ext>
            </a:extLst>
          </p:cNvPr>
          <p:cNvSpPr txBox="1">
            <a:spLocks/>
          </p:cNvSpPr>
          <p:nvPr/>
        </p:nvSpPr>
        <p:spPr>
          <a:xfrm>
            <a:off x="6285626" y="1617251"/>
            <a:ext cx="4059735" cy="949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Font typeface="Wingdings" panose="05000000000000000000" pitchFamily="2" charset="2"/>
              <a:buNone/>
            </a:pPr>
            <a:r>
              <a:rPr lang="nl-BE" b="1" dirty="0"/>
              <a:t>2. </a:t>
            </a:r>
            <a:r>
              <a:rPr lang="nl-BE" b="1" i="1" dirty="0"/>
              <a:t>Output Viewer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BD756-39BA-48E0-9C29-3306826CAC83}"/>
              </a:ext>
            </a:extLst>
          </p:cNvPr>
          <p:cNvSpPr txBox="1">
            <a:spLocks/>
          </p:cNvSpPr>
          <p:nvPr/>
        </p:nvSpPr>
        <p:spPr>
          <a:xfrm>
            <a:off x="11217805" y="1607924"/>
            <a:ext cx="4059735" cy="949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Font typeface="Wingdings" panose="05000000000000000000" pitchFamily="2" charset="2"/>
              <a:buNone/>
            </a:pPr>
            <a:r>
              <a:rPr lang="nl-BE" b="1" dirty="0"/>
              <a:t>3. </a:t>
            </a:r>
            <a:r>
              <a:rPr lang="nl-BE" b="1" i="1" dirty="0"/>
              <a:t>Syntax Editor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0DD9A4CF-3504-4191-AC77-F4930CE25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9" y="2454277"/>
            <a:ext cx="4256506" cy="2435423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721C94CF-755E-426C-A7F9-CB23B29B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59" y="2452908"/>
            <a:ext cx="4068493" cy="2435423"/>
          </a:xfrm>
          <a:prstGeom prst="rect">
            <a:avLst/>
          </a:prstGeom>
        </p:spPr>
      </p:pic>
      <p:pic>
        <p:nvPicPr>
          <p:cNvPr id="10" name="Afbeelding 5">
            <a:extLst>
              <a:ext uri="{FF2B5EF4-FFF2-40B4-BE49-F238E27FC236}">
                <a16:creationId xmlns:a16="http://schemas.microsoft.com/office/drawing/2014/main" id="{887BFF11-67E7-4ABF-985F-09CD0991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46" y="2454277"/>
            <a:ext cx="3388094" cy="24354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5E927-2837-40E9-B752-F58996B86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69" y="5250353"/>
            <a:ext cx="13666723" cy="41180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9BD394-779C-4D60-8EB1-CC4E474DE625}"/>
              </a:ext>
            </a:extLst>
          </p:cNvPr>
          <p:cNvSpPr txBox="1">
            <a:spLocks/>
          </p:cNvSpPr>
          <p:nvPr/>
        </p:nvSpPr>
        <p:spPr>
          <a:xfrm>
            <a:off x="327069" y="6077890"/>
            <a:ext cx="16858641" cy="351748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tabLst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kern="12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>
              <a:buNone/>
            </a:pPr>
            <a:r>
              <a:rPr lang="nl-BE" dirty="0"/>
              <a:t>Telkens een menubalk bovenaan:</a:t>
            </a:r>
          </a:p>
          <a:p>
            <a:r>
              <a:rPr lang="nl-BE" b="1" i="1" dirty="0"/>
              <a:t>File</a:t>
            </a:r>
            <a:r>
              <a:rPr lang="nl-BE" dirty="0"/>
              <a:t>: (nieuwe) bestanden openen, opslaan (ook via        sneltoets)	</a:t>
            </a:r>
          </a:p>
          <a:p>
            <a:r>
              <a:rPr lang="nl-BE" b="1" i="1" dirty="0" err="1"/>
              <a:t>Analyze</a:t>
            </a:r>
            <a:r>
              <a:rPr lang="nl-BE" dirty="0"/>
              <a:t>: analyses uitvoeren (frequentietabel, t-toets, …)  </a:t>
            </a:r>
          </a:p>
          <a:p>
            <a:r>
              <a:rPr lang="nl-BE" b="1" i="1" dirty="0"/>
              <a:t>Data</a:t>
            </a:r>
            <a:r>
              <a:rPr lang="nl-BE" dirty="0"/>
              <a:t>: grote systematische wijzigingen aan dataset (zie hoofdstuk 4)	</a:t>
            </a:r>
          </a:p>
          <a:p>
            <a:r>
              <a:rPr lang="nl-BE" b="1" i="1" dirty="0" err="1"/>
              <a:t>Graph</a:t>
            </a:r>
            <a:r>
              <a:rPr lang="nl-BE" dirty="0"/>
              <a:t>: grafische voorstellingen opvragen (zie hoofdstuk 7)</a:t>
            </a:r>
          </a:p>
          <a:p>
            <a:r>
              <a:rPr lang="nl-BE" b="1" i="1" dirty="0" err="1"/>
              <a:t>Transform</a:t>
            </a:r>
            <a:r>
              <a:rPr lang="nl-BE" dirty="0"/>
              <a:t>: variabelen aanmaken of bewerken (zie hoofdstuk 5)</a:t>
            </a:r>
          </a:p>
          <a:p>
            <a:endParaRPr lang="nl-BE" dirty="0"/>
          </a:p>
        </p:txBody>
      </p:sp>
      <p:pic>
        <p:nvPicPr>
          <p:cNvPr id="13" name="Afbeelding 7">
            <a:extLst>
              <a:ext uri="{FF2B5EF4-FFF2-40B4-BE49-F238E27FC236}">
                <a16:creationId xmlns:a16="http://schemas.microsoft.com/office/drawing/2014/main" id="{5EF65DA3-4E87-4DFC-B3CA-77E955062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41" t="16388" r="15372" b="11513"/>
          <a:stretch/>
        </p:blipFill>
        <p:spPr>
          <a:xfrm>
            <a:off x="10460506" y="6655329"/>
            <a:ext cx="387828" cy="3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5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2BE84-F8BE-4F36-A736-8AF61DE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5BA10-BEF3-4346-8304-5595D2B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Bv. algemene gezondheid onder studenten </a:t>
            </a:r>
          </a:p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Voor filter</a:t>
            </a:r>
            <a:r>
              <a:rPr lang="nl-BE" dirty="0">
                <a:solidFill>
                  <a:srgbClr val="002060"/>
                </a:solidFill>
              </a:rPr>
              <a:t>:														</a:t>
            </a:r>
            <a:r>
              <a:rPr lang="nl-BE" b="1" dirty="0">
                <a:solidFill>
                  <a:srgbClr val="002060"/>
                </a:solidFill>
              </a:rPr>
              <a:t>Na filter</a:t>
            </a:r>
            <a:r>
              <a:rPr lang="nl-BE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Alle cases (n = 2020)									Enkel studenten (W1_ACT = 1)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Vergeet niet te checken of je filter nadien nog aanstaat: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Filter On </a:t>
            </a:r>
            <a:r>
              <a:rPr lang="nl-BE" dirty="0">
                <a:solidFill>
                  <a:srgbClr val="002060"/>
                </a:solidFill>
              </a:rPr>
              <a:t>rechtsonder </a:t>
            </a:r>
            <a:r>
              <a:rPr lang="nl-BE" i="1" dirty="0">
                <a:solidFill>
                  <a:srgbClr val="002060"/>
                </a:solidFill>
              </a:rPr>
              <a:t>Data View</a:t>
            </a:r>
          </a:p>
          <a:p>
            <a:pPr lvl="1"/>
            <a:r>
              <a:rPr lang="nl-BE" b="1" dirty="0">
                <a:solidFill>
                  <a:srgbClr val="002060"/>
                </a:solidFill>
              </a:rPr>
              <a:t>Uitschakelen</a:t>
            </a:r>
            <a:r>
              <a:rPr lang="nl-BE" dirty="0">
                <a:solidFill>
                  <a:srgbClr val="002060"/>
                </a:solidFill>
              </a:rPr>
              <a:t>:</a:t>
            </a:r>
            <a:r>
              <a:rPr lang="nl-BE" i="1" dirty="0">
                <a:solidFill>
                  <a:srgbClr val="002060"/>
                </a:solidFill>
              </a:rPr>
              <a:t> Data ›› Select Cases ›› </a:t>
            </a:r>
            <a:r>
              <a:rPr lang="nl-BE" i="1" dirty="0" err="1">
                <a:solidFill>
                  <a:srgbClr val="002060"/>
                </a:solidFill>
              </a:rPr>
              <a:t>All</a:t>
            </a:r>
            <a:r>
              <a:rPr lang="nl-BE" i="1" dirty="0">
                <a:solidFill>
                  <a:srgbClr val="002060"/>
                </a:solidFill>
              </a:rPr>
              <a:t> cases ›› OK</a:t>
            </a:r>
          </a:p>
          <a:p>
            <a:pPr lvl="1"/>
            <a:r>
              <a:rPr lang="nl-BE" b="1" i="1" dirty="0">
                <a:solidFill>
                  <a:srgbClr val="002060"/>
                </a:solidFill>
              </a:rPr>
              <a:t>Filter On </a:t>
            </a:r>
            <a:r>
              <a:rPr lang="nl-BE" dirty="0">
                <a:solidFill>
                  <a:srgbClr val="002060"/>
                </a:solidFill>
              </a:rPr>
              <a:t>verdwijnt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79DD3-5552-4E45-9DFB-E3558255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80</a:t>
            </a:fld>
            <a:endParaRPr lang="en-GB" noProof="0" dirty="0"/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9DC2D733-C93C-4067-9888-49C85A49C0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45" y="3589253"/>
            <a:ext cx="7214277" cy="3013677"/>
          </a:xfr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928FC40D-0B73-4B9D-8B61-201EDE715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75" y="3589252"/>
            <a:ext cx="7214281" cy="301367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8C17D0D-3800-4733-88B9-7B7347047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59" t="75804"/>
          <a:stretch/>
        </p:blipFill>
        <p:spPr>
          <a:xfrm>
            <a:off x="11485345" y="6786590"/>
            <a:ext cx="5161510" cy="932041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AB455014-6EA9-412F-A7B0-F45B06DA59F5}"/>
              </a:ext>
            </a:extLst>
          </p:cNvPr>
          <p:cNvSpPr/>
          <p:nvPr/>
        </p:nvSpPr>
        <p:spPr>
          <a:xfrm>
            <a:off x="14388772" y="7291948"/>
            <a:ext cx="1105228" cy="494154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F21CF73-4D85-411E-ACDE-02D60811B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3" t="57657"/>
          <a:stretch/>
        </p:blipFill>
        <p:spPr>
          <a:xfrm>
            <a:off x="11485345" y="8188955"/>
            <a:ext cx="5161510" cy="932041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AA95E47E-FBFA-4CEE-B9ED-6592EAEE6A8D}"/>
              </a:ext>
            </a:extLst>
          </p:cNvPr>
          <p:cNvSpPr/>
          <p:nvPr/>
        </p:nvSpPr>
        <p:spPr>
          <a:xfrm>
            <a:off x="14941386" y="8654975"/>
            <a:ext cx="597228" cy="494154"/>
          </a:xfrm>
          <a:prstGeom prst="ellipse">
            <a:avLst/>
          </a:prstGeom>
          <a:noFill/>
          <a:ln w="38100" cap="flat" cmpd="sng" algn="ctr">
            <a:solidFill>
              <a:srgbClr val="000A39">
                <a:lumMod val="90000"/>
                <a:lumOff val="1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0592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2BE84-F8BE-4F36-A736-8AF61DEC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5BA10-BEF3-4346-8304-5595D2B0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813828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Extra: </a:t>
            </a:r>
            <a:r>
              <a:rPr lang="nl-BE" b="1" dirty="0">
                <a:solidFill>
                  <a:srgbClr val="002060"/>
                </a:solidFill>
              </a:rPr>
              <a:t>Systematisch meerdere cases tegelijk verwijderen</a:t>
            </a:r>
          </a:p>
          <a:p>
            <a:r>
              <a:rPr lang="nl-BE" dirty="0">
                <a:solidFill>
                  <a:srgbClr val="002060"/>
                </a:solidFill>
              </a:rPr>
              <a:t>Zie tipkader p. 136</a:t>
            </a:r>
          </a:p>
          <a:p>
            <a:r>
              <a:rPr lang="nl-BE" dirty="0">
                <a:solidFill>
                  <a:srgbClr val="002060"/>
                </a:solidFill>
              </a:rPr>
              <a:t>Zelfde stappen, maar bij Actie 4: </a:t>
            </a:r>
            <a:r>
              <a:rPr lang="nl-BE" b="1" i="1" dirty="0">
                <a:solidFill>
                  <a:srgbClr val="002060"/>
                </a:solidFill>
              </a:rPr>
              <a:t>Delete </a:t>
            </a:r>
            <a:r>
              <a:rPr lang="nl-BE" b="1" i="1" dirty="0" err="1">
                <a:solidFill>
                  <a:srgbClr val="002060"/>
                </a:solidFill>
              </a:rPr>
              <a:t>unselected</a:t>
            </a:r>
            <a:r>
              <a:rPr lang="nl-BE" b="1" i="1" dirty="0">
                <a:solidFill>
                  <a:srgbClr val="002060"/>
                </a:solidFill>
              </a:rPr>
              <a:t> cases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Onomkeerbare bewerking: bewaar altijd kopie met originele dataset!</a:t>
            </a:r>
            <a:br>
              <a:rPr lang="nl-BE" dirty="0">
                <a:solidFill>
                  <a:srgbClr val="002060"/>
                </a:solidFill>
              </a:rPr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679DD3-5552-4E45-9DFB-E3558255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81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A0CE3CB-87EE-4859-8FF4-68FF8ACCB6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173DC8A-9B58-4BAE-A1AB-399F5FEA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53" y="3999697"/>
            <a:ext cx="14098968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8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Filteren op bepaalde cases via </a:t>
            </a:r>
            <a:r>
              <a:rPr lang="nl-BE" i="1" dirty="0"/>
              <a:t>Select Cases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selecteren:</a:t>
            </a:r>
          </a:p>
          <a:p>
            <a:pPr marL="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Hoeveel procent van de vrouwelijke respondenten (W1_Geslacht) hebben een  mannelijke partner (W1_Gesl_Partner)?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Gebruik ‘DATA_WAVE1_CenW.sav’.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14058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4.1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4.4 Databestanden samenvoegen, filteren of splitsen</a:t>
            </a:r>
          </a:p>
          <a:p>
            <a:pPr lvl="1"/>
            <a:r>
              <a:rPr lang="nl-BE" dirty="0">
                <a:solidFill>
                  <a:srgbClr val="5D9CC7"/>
                </a:solidFill>
              </a:rPr>
              <a:t>Samenvoegen van databestanden via </a:t>
            </a:r>
            <a:r>
              <a:rPr lang="nl-BE" i="1" dirty="0" err="1">
                <a:solidFill>
                  <a:srgbClr val="5D9CC7"/>
                </a:solidFill>
              </a:rPr>
              <a:t>Merge</a:t>
            </a:r>
            <a:endParaRPr lang="nl-BE" i="1" dirty="0">
              <a:solidFill>
                <a:srgbClr val="5D9CC7"/>
              </a:solidFill>
            </a:endParaRPr>
          </a:p>
          <a:p>
            <a:pPr lvl="1"/>
            <a:r>
              <a:rPr lang="nl-BE" dirty="0">
                <a:solidFill>
                  <a:srgbClr val="5D9CC7"/>
                </a:solidFill>
              </a:rPr>
              <a:t>Filteren op bepaalde cases via </a:t>
            </a:r>
            <a:r>
              <a:rPr lang="nl-BE" i="1" dirty="0">
                <a:solidFill>
                  <a:srgbClr val="5D9CC7"/>
                </a:solidFill>
              </a:rPr>
              <a:t>Select Cases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Vergelijken van groepen via </a:t>
            </a:r>
            <a:r>
              <a:rPr lang="nl-BE" i="1" dirty="0">
                <a:solidFill>
                  <a:srgbClr val="002060"/>
                </a:solidFill>
              </a:rPr>
              <a:t>Split File</a:t>
            </a:r>
            <a:endParaRPr lang="nl-BE" dirty="0">
              <a:solidFill>
                <a:srgbClr val="002060"/>
              </a:solidFill>
            </a:endParaRP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4.5 Oefeningen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84766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2FD83-6D04-4D1B-B713-94E424EA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25DA8D-5EA2-4273-8B48-B7ED56BD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Splitsen van databestand</a:t>
            </a:r>
          </a:p>
          <a:p>
            <a:r>
              <a:rPr lang="nl-BE" dirty="0">
                <a:solidFill>
                  <a:srgbClr val="002060"/>
                </a:solidFill>
              </a:rPr>
              <a:t>Vergelijking maken tussen subgroepen</a:t>
            </a:r>
          </a:p>
          <a:p>
            <a:r>
              <a:rPr lang="nl-BE" dirty="0">
                <a:solidFill>
                  <a:srgbClr val="002060"/>
                </a:solidFill>
              </a:rPr>
              <a:t>Niet letterlijk bestand in twee ‘knippen’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Output van alle analyses wordt hierbij opgesplitst per groep</a:t>
            </a:r>
          </a:p>
          <a:p>
            <a:pPr lvl="1"/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Handig bij om bij </a:t>
            </a:r>
            <a:r>
              <a:rPr lang="nl-BE" b="1" dirty="0">
                <a:solidFill>
                  <a:srgbClr val="002060"/>
                </a:solidFill>
              </a:rPr>
              <a:t>descriptieve analyses </a:t>
            </a:r>
            <a:r>
              <a:rPr lang="nl-BE" dirty="0">
                <a:solidFill>
                  <a:srgbClr val="002060"/>
                </a:solidFill>
              </a:rPr>
              <a:t>groepen te vergelijken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Bv. aantal gepleegde misdrijven bij druggebruikers vs. niet-druggebruikers</a:t>
            </a:r>
          </a:p>
          <a:p>
            <a:pPr lvl="1"/>
            <a:r>
              <a:rPr lang="nl-BE" dirty="0">
                <a:solidFill>
                  <a:srgbClr val="002060"/>
                </a:solidFill>
              </a:rPr>
              <a:t>Bij </a:t>
            </a:r>
            <a:r>
              <a:rPr lang="nl-BE" dirty="0" err="1">
                <a:solidFill>
                  <a:srgbClr val="002060"/>
                </a:solidFill>
              </a:rPr>
              <a:t>inferentiële</a:t>
            </a:r>
            <a:r>
              <a:rPr lang="nl-BE" dirty="0">
                <a:solidFill>
                  <a:srgbClr val="002060"/>
                </a:solidFill>
              </a:rPr>
              <a:t> analyses hoeft dit niet (bv. gemiddelden vergelijken, zie H10-11)</a:t>
            </a:r>
          </a:p>
          <a:p>
            <a:endParaRPr lang="nl-BE" dirty="0">
              <a:solidFill>
                <a:srgbClr val="002060"/>
              </a:solidFill>
            </a:endParaRPr>
          </a:p>
          <a:p>
            <a:r>
              <a:rPr lang="nl-BE" dirty="0">
                <a:solidFill>
                  <a:srgbClr val="002060"/>
                </a:solidFill>
              </a:rPr>
              <a:t>Bv. algemene gezondheid: thuis studeren vs. thuis werken vs. op de werkplek werken (‘W1_ACT’ in DATA_WAVE1_CenW.sav)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D893BD-DF12-49D9-BB05-758DF91D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84</a:t>
            </a:fld>
            <a:endParaRPr lang="en-GB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BF04A7-789C-4B97-AF62-B27B971B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72" y="1999472"/>
            <a:ext cx="2403991" cy="15121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05F81A8-4D01-4B71-82F2-B5B5CE9D5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763" y="2177852"/>
            <a:ext cx="2467319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6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69" y="1816273"/>
            <a:ext cx="16858641" cy="7662526"/>
          </a:xfrm>
        </p:spPr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i="1" dirty="0">
                <a:solidFill>
                  <a:srgbClr val="002060"/>
                </a:solidFill>
              </a:rPr>
              <a:t>Data ›› Split File</a:t>
            </a:r>
            <a:endParaRPr lang="nl-BE" b="1" i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endParaRPr lang="nl-BE" b="1" dirty="0">
              <a:solidFill>
                <a:srgbClr val="002060"/>
              </a:solidFill>
            </a:endParaRPr>
          </a:p>
          <a:p>
            <a:pPr marL="86400" indent="0">
              <a:buNone/>
            </a:pPr>
            <a:endParaRPr lang="nl-BE" b="1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85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35B2E80-DCF1-4B55-AD41-367C0531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35" y="2636597"/>
            <a:ext cx="9868829" cy="54152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1D8D03F-F9AC-457B-BEE7-BBA9D010E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56" b="20350"/>
          <a:stretch/>
        </p:blipFill>
        <p:spPr>
          <a:xfrm>
            <a:off x="1466254" y="2530693"/>
            <a:ext cx="4029670" cy="6948106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3A1C1600-4E04-4F36-A6F4-FE91C858D2DC}"/>
              </a:ext>
            </a:extLst>
          </p:cNvPr>
          <p:cNvGrpSpPr/>
          <p:nvPr/>
        </p:nvGrpSpPr>
        <p:grpSpPr>
          <a:xfrm>
            <a:off x="4481770" y="848150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B1E3AE0-91AB-4CC9-80AC-505BAA1C0AE6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E76DEB52-A95F-408C-BF33-697EB11B8E53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5B02490-398F-47AC-92FD-4A8F5D190D78}"/>
              </a:ext>
            </a:extLst>
          </p:cNvPr>
          <p:cNvGrpSpPr/>
          <p:nvPr/>
        </p:nvGrpSpPr>
        <p:grpSpPr>
          <a:xfrm>
            <a:off x="9737553" y="3362909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D4B574-F2F4-4185-AA9B-0446A29D8702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150953D0-E36D-405A-85CD-C178B81624F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E50B7A1F-5762-480A-83DE-0939F1DD7DA4}"/>
              </a:ext>
            </a:extLst>
          </p:cNvPr>
          <p:cNvGrpSpPr/>
          <p:nvPr/>
        </p:nvGrpSpPr>
        <p:grpSpPr>
          <a:xfrm>
            <a:off x="10379907" y="4247626"/>
            <a:ext cx="1094875" cy="511615"/>
            <a:chOff x="11574378" y="2683042"/>
            <a:chExt cx="1094875" cy="511615"/>
          </a:xfrm>
        </p:grpSpPr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5D339F27-FF3F-4414-A6F8-5E2CCB449AB8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9E220C8E-D1AA-4BC4-92A1-E53CA3921F2A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CBA16D4A-B521-4D7D-BEC1-1917E6334C67}"/>
              </a:ext>
            </a:extLst>
          </p:cNvPr>
          <p:cNvGrpSpPr/>
          <p:nvPr/>
        </p:nvGrpSpPr>
        <p:grpSpPr>
          <a:xfrm>
            <a:off x="9593446" y="7805944"/>
            <a:ext cx="1094875" cy="511615"/>
            <a:chOff x="11574378" y="2683042"/>
            <a:chExt cx="1094875" cy="511615"/>
          </a:xfrm>
        </p:grpSpPr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6C48310A-797F-43D6-AD35-00D5D4577A7D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061DE2F6-E44D-48EE-918C-4CF1EB06082B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1" name="Rechthoek 20">
            <a:extLst>
              <a:ext uri="{FF2B5EF4-FFF2-40B4-BE49-F238E27FC236}">
                <a16:creationId xmlns:a16="http://schemas.microsoft.com/office/drawing/2014/main" id="{45709E0C-E1F2-4BBF-A281-9230F5933A35}"/>
              </a:ext>
            </a:extLst>
          </p:cNvPr>
          <p:cNvSpPr/>
          <p:nvPr/>
        </p:nvSpPr>
        <p:spPr>
          <a:xfrm>
            <a:off x="1652950" y="8533401"/>
            <a:ext cx="6464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2553" indent="-457200">
              <a:buFont typeface="Wingdings" panose="05000000000000000000" pitchFamily="2" charset="2"/>
              <a:buChar char="Ø"/>
            </a:pPr>
            <a:r>
              <a:rPr lang="nl-BE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Output: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1FAA59FE-BE4A-4F33-AB42-439EEF65A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84" y="8615438"/>
            <a:ext cx="4938834" cy="9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9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b="1" i="1" dirty="0">
                <a:solidFill>
                  <a:srgbClr val="002060"/>
                </a:solidFill>
              </a:rPr>
              <a:t>Split File</a:t>
            </a:r>
          </a:p>
          <a:p>
            <a:r>
              <a:rPr lang="nl-BE" dirty="0">
                <a:solidFill>
                  <a:srgbClr val="002060"/>
                </a:solidFill>
              </a:rPr>
              <a:t>Na uitvoeren van </a:t>
            </a:r>
            <a:r>
              <a:rPr lang="nl-BE" i="1" dirty="0">
                <a:solidFill>
                  <a:srgbClr val="002060"/>
                </a:solidFill>
              </a:rPr>
              <a:t>Split File-</a:t>
            </a:r>
            <a:r>
              <a:rPr lang="nl-BE" dirty="0">
                <a:solidFill>
                  <a:srgbClr val="002060"/>
                </a:solidFill>
              </a:rPr>
              <a:t>commando: frequentietabel van ‘W1_Gezondheid’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86</a:t>
            </a:fld>
            <a:endParaRPr lang="en-GB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16071D1-0D75-4491-B395-6FF78E18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79" y="3091676"/>
            <a:ext cx="11393516" cy="65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052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70857-FFE7-4D42-BDA9-62E59FF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04C4EE-4BB7-4E35-BC80-7BB3A83C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nl-BE" b="1" dirty="0">
                <a:solidFill>
                  <a:srgbClr val="002060"/>
                </a:solidFill>
              </a:rPr>
              <a:t>Subgroepen vergelijken via </a:t>
            </a:r>
            <a:r>
              <a:rPr lang="nl-BE" b="1" i="1" dirty="0">
                <a:solidFill>
                  <a:srgbClr val="002060"/>
                </a:solidFill>
              </a:rPr>
              <a:t>Split File</a:t>
            </a:r>
          </a:p>
          <a:p>
            <a:r>
              <a:rPr lang="nl-BE" i="1" dirty="0">
                <a:solidFill>
                  <a:srgbClr val="002060"/>
                </a:solidFill>
              </a:rPr>
              <a:t>Split File </a:t>
            </a:r>
            <a:r>
              <a:rPr lang="nl-BE" dirty="0">
                <a:solidFill>
                  <a:srgbClr val="002060"/>
                </a:solidFill>
              </a:rPr>
              <a:t>nadien uitschakelen:</a:t>
            </a:r>
            <a:r>
              <a:rPr lang="nl-BE" i="1" dirty="0">
                <a:solidFill>
                  <a:srgbClr val="002060"/>
                </a:solidFill>
              </a:rPr>
              <a:t> Data ›› Split File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13B9DC-1D45-4ED3-A42C-D41F5D16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87</a:t>
            </a:fld>
            <a:endParaRPr lang="en-GB" noProof="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9C2F98-8196-43B0-9A28-BBD93745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34" y="3097131"/>
            <a:ext cx="11592205" cy="6381668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522CC02C-E3A0-4C13-A7F4-6C2BCDD92B72}"/>
              </a:ext>
            </a:extLst>
          </p:cNvPr>
          <p:cNvGrpSpPr/>
          <p:nvPr/>
        </p:nvGrpSpPr>
        <p:grpSpPr>
          <a:xfrm>
            <a:off x="7661514" y="3642806"/>
            <a:ext cx="1094875" cy="511615"/>
            <a:chOff x="11574378" y="2683042"/>
            <a:chExt cx="1094875" cy="511615"/>
          </a:xfrm>
        </p:grpSpPr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A9B9620F-6CED-4BAA-8F97-3FCFA1D728C5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A1A8DDB3-E2E3-4240-9884-39C4BCE9D929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08FDF0-EDCE-44BD-AD5E-4AE98A6CD563}"/>
              </a:ext>
            </a:extLst>
          </p:cNvPr>
          <p:cNvGrpSpPr/>
          <p:nvPr/>
        </p:nvGrpSpPr>
        <p:grpSpPr>
          <a:xfrm>
            <a:off x="6768304" y="9167939"/>
            <a:ext cx="1094875" cy="511615"/>
            <a:chOff x="11574378" y="2683042"/>
            <a:chExt cx="1094875" cy="511615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138B1A0E-C2A6-4DE5-BEAA-7F91E36796B0}"/>
                </a:ext>
              </a:extLst>
            </p:cNvPr>
            <p:cNvSpPr/>
            <p:nvPr/>
          </p:nvSpPr>
          <p:spPr>
            <a:xfrm>
              <a:off x="11574378" y="2767238"/>
              <a:ext cx="403331" cy="403331"/>
            </a:xfrm>
            <a:prstGeom prst="ellipse">
              <a:avLst/>
            </a:prstGeom>
            <a:solidFill>
              <a:schemeClr val="accent2"/>
            </a:solidFill>
            <a:ln w="31750">
              <a:solidFill>
                <a:srgbClr val="D678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DFB08AA0-6FA5-4532-A43E-F6CCAE5170B5}"/>
                </a:ext>
              </a:extLst>
            </p:cNvPr>
            <p:cNvSpPr txBox="1"/>
            <p:nvPr/>
          </p:nvSpPr>
          <p:spPr>
            <a:xfrm>
              <a:off x="11586411" y="2683042"/>
              <a:ext cx="1082842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nl-BE" sz="2500" dirty="0">
                  <a:solidFill>
                    <a:srgbClr val="00336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976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EAEF4-0017-4D77-A6B6-2657953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dirty="0"/>
              <a:t>Vergelijken van groepen via </a:t>
            </a:r>
            <a:r>
              <a:rPr lang="nl-BE" i="1" dirty="0"/>
              <a:t>Split File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E7AEDF-C216-40AD-A36C-9E0F6868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b="1" dirty="0">
                <a:solidFill>
                  <a:srgbClr val="002060"/>
                </a:solidFill>
              </a:rPr>
              <a:t>Oefening subgroepen vergelijken:</a:t>
            </a:r>
          </a:p>
          <a:p>
            <a:pPr marL="0" indent="0">
              <a:buNone/>
            </a:pPr>
            <a:endParaRPr lang="nl-BE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Hoeveel procent van de vrouwelijke respondenten (W1_Geslacht) hebben een mannelijke partner(W1_Gesl_Partner)? En hoeveel procent van de mannelijke respondenten hebben een mannelijke partner?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2060"/>
                </a:solidFill>
              </a:rPr>
              <a:t>Gebruik ‘DATA_WAVE1_CenW.sav’.</a:t>
            </a:r>
          </a:p>
          <a:p>
            <a:pPr marL="86400" indent="0">
              <a:buNone/>
            </a:pPr>
            <a:endParaRPr lang="nl-BE" dirty="0">
              <a:solidFill>
                <a:srgbClr val="00206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F6A908-8266-44C9-BEA6-7892FA12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1621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>
                <a:solidFill>
                  <a:srgbClr val="5D9CC7"/>
                </a:solidFill>
              </a:rPr>
              <a:t>4.1 </a:t>
            </a:r>
            <a:r>
              <a:rPr lang="nl-BE" dirty="0">
                <a:solidFill>
                  <a:srgbClr val="5D9CC7"/>
                </a:solidFill>
              </a:rPr>
              <a:t>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4.2 Invoeren van data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4.3 Data cleaning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4.4 Databestanden samenvoegen, filteren of splitsen</a:t>
            </a:r>
          </a:p>
          <a:p>
            <a:pPr marL="86400" indent="0">
              <a:buNone/>
            </a:pPr>
            <a:r>
              <a:rPr lang="nl-BE" dirty="0">
                <a:solidFill>
                  <a:srgbClr val="002060"/>
                </a:solidFill>
              </a:rPr>
              <a:t>4.5 Oefeningen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89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798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4439-7D92-49BC-B20E-CD95361C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Inhoudstafel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522-9118-40C3-A09B-F25B95FA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3.1. Inleiding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3.2. SPSS omgeving</a:t>
            </a:r>
          </a:p>
          <a:p>
            <a:pPr marL="86400" indent="0">
              <a:buNone/>
            </a:pPr>
            <a:r>
              <a:rPr lang="nl-BE" dirty="0"/>
              <a:t>3.3. Data beheren in </a:t>
            </a:r>
            <a:r>
              <a:rPr lang="nl-BE" i="1" dirty="0"/>
              <a:t>Data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3.4. SPSS commando’s uitvoeren via dialoogvensters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3.5. Output interpreteren in </a:t>
            </a:r>
            <a:r>
              <a:rPr lang="nl-BE" i="1" dirty="0">
                <a:solidFill>
                  <a:srgbClr val="5D9CC7"/>
                </a:solidFill>
              </a:rPr>
              <a:t>Output Viewer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3.6. Overzicht bewaren via </a:t>
            </a:r>
            <a:r>
              <a:rPr lang="nl-BE" i="1" dirty="0">
                <a:solidFill>
                  <a:srgbClr val="5D9CC7"/>
                </a:solidFill>
              </a:rPr>
              <a:t>Syntax Editor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3.7. SPSS afsluiten</a:t>
            </a:r>
          </a:p>
          <a:p>
            <a:pPr marL="86400" indent="0">
              <a:buNone/>
            </a:pPr>
            <a:r>
              <a:rPr lang="nl-BE" dirty="0">
                <a:solidFill>
                  <a:srgbClr val="5D9CC7"/>
                </a:solidFill>
              </a:rPr>
              <a:t>3.8. Oefeningen 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E06FF-5536-4AE6-A548-5BFECE86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428543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829EE-E84C-4356-83EA-58A3EC2E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490A1-2B9C-4218-B91B-BD1026FC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002060"/>
                </a:solidFill>
              </a:rPr>
              <a:t>Zie handboek en QR-code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A16FA6-05F8-482B-B342-24F3B704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/>
              <a:t>90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99528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UGent_EN_P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-UK-LW_1_0_13.potx" id="{3201E771-F791-46B7-8648-80514AB81F54}" vid="{1858D3B1-E83B-4AD4-AB74-FC64152F8D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Powerpoint_UGent_EN_PS</Template>
  <TotalTime>206</TotalTime>
  <Words>4539</Words>
  <Application>Microsoft Office PowerPoint</Application>
  <PresentationFormat>Aangepast</PresentationFormat>
  <Paragraphs>925</Paragraphs>
  <Slides>90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Cambria Math</vt:lpstr>
      <vt:lpstr>Verdana</vt:lpstr>
      <vt:lpstr>Wingdings</vt:lpstr>
      <vt:lpstr>Powerpoint_UGent_EN_PS</vt:lpstr>
      <vt:lpstr>SPSS-WERKCOLLEGE 1 (03/10)</vt:lpstr>
      <vt:lpstr>H03 introductie Tot SPSS</vt:lpstr>
      <vt:lpstr>Inhoudstafel </vt:lpstr>
      <vt:lpstr>Kwantitatieve analyses uitvoeren</vt:lpstr>
      <vt:lpstr>Een zee aan statistische software</vt:lpstr>
      <vt:lpstr>Inhoudstafel</vt:lpstr>
      <vt:lpstr>SPSS-omgeving: Welcome Dialog</vt:lpstr>
      <vt:lpstr>SPSS-omgeving: Drie hoofdvensters</vt:lpstr>
      <vt:lpstr>Inhoudstafel</vt:lpstr>
      <vt:lpstr>Data beheren in Data Editor: SPSS-databestanden (.sav)</vt:lpstr>
      <vt:lpstr>Data beheren in Data Editor: SPSS-databestanden (.sav)</vt:lpstr>
      <vt:lpstr>Inhoudstafel</vt:lpstr>
      <vt:lpstr>SPSS-commando’s uitvoeren via dialoogvensters</vt:lpstr>
      <vt:lpstr>SPSS-commando’s uitvoeren via dialoogvensters</vt:lpstr>
      <vt:lpstr>Inhoudstafel</vt:lpstr>
      <vt:lpstr>Output interpreteren in de Output Viewer</vt:lpstr>
      <vt:lpstr>Inhoudstafel</vt:lpstr>
      <vt:lpstr>Het overzicht bewaren via de Syntax Editor </vt:lpstr>
      <vt:lpstr>Het overzicht bewaren via de Syntax Editor </vt:lpstr>
      <vt:lpstr>Het overzicht bewaren via de Syntax Editor </vt:lpstr>
      <vt:lpstr>Het overzicht bewaren via de Syntax Editor </vt:lpstr>
      <vt:lpstr>Inhoudstafel</vt:lpstr>
      <vt:lpstr>SPSS afsluiten: Tips &amp; tricks</vt:lpstr>
      <vt:lpstr>Inhoudstafel</vt:lpstr>
      <vt:lpstr>oefeningen</vt:lpstr>
      <vt:lpstr>H04 Databeheer</vt:lpstr>
      <vt:lpstr>Inhoudstafel </vt:lpstr>
      <vt:lpstr>Inleiding</vt:lpstr>
      <vt:lpstr>Inhoudstafel 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Invoeren van data: manueel invoeren</vt:lpstr>
      <vt:lpstr>Inhoudstafel </vt:lpstr>
      <vt:lpstr>Invoeren van data: importeren</vt:lpstr>
      <vt:lpstr>Invoeren van data: importeren</vt:lpstr>
      <vt:lpstr>Invoeren van data: importeren</vt:lpstr>
      <vt:lpstr>Inhoudstafel 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Data cleaning: controleren van data via Frequencies</vt:lpstr>
      <vt:lpstr>Inhoudstafel 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Data cleaning: foutieve of ontbrekende waarden</vt:lpstr>
      <vt:lpstr>Inhoudstafel 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Samenvoegen van databestanden via Merge</vt:lpstr>
      <vt:lpstr>Inhoudstafel 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Filteren op bepaalde cases via Select Cases</vt:lpstr>
      <vt:lpstr>Inhoudstafel 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Vergelijken van groepen via Split File</vt:lpstr>
      <vt:lpstr>Inhoudstafel </vt:lpstr>
      <vt:lpstr>Oefeningen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Ponnet</dc:creator>
  <cp:lastModifiedBy>Fauve Duprez</cp:lastModifiedBy>
  <cp:revision>38</cp:revision>
  <cp:lastPrinted>2022-09-25T19:30:31Z</cp:lastPrinted>
  <dcterms:created xsi:type="dcterms:W3CDTF">2016-09-23T07:15:13Z</dcterms:created>
  <dcterms:modified xsi:type="dcterms:W3CDTF">2025-09-29T11:12:41Z</dcterms:modified>
</cp:coreProperties>
</file>